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624" r:id="rId3"/>
    <p:sldId id="500" r:id="rId4"/>
    <p:sldId id="647" r:id="rId5"/>
    <p:sldId id="626" r:id="rId6"/>
    <p:sldId id="627" r:id="rId7"/>
    <p:sldId id="491" r:id="rId8"/>
    <p:sldId id="625" r:id="rId9"/>
    <p:sldId id="628" r:id="rId10"/>
    <p:sldId id="630" r:id="rId11"/>
    <p:sldId id="629" r:id="rId12"/>
    <p:sldId id="645" r:id="rId13"/>
    <p:sldId id="650" r:id="rId14"/>
    <p:sldId id="646" r:id="rId15"/>
    <p:sldId id="631" r:id="rId16"/>
    <p:sldId id="632" r:id="rId17"/>
    <p:sldId id="633" r:id="rId18"/>
    <p:sldId id="634" r:id="rId19"/>
    <p:sldId id="635" r:id="rId20"/>
    <p:sldId id="637" r:id="rId21"/>
    <p:sldId id="639" r:id="rId22"/>
    <p:sldId id="623" r:id="rId23"/>
    <p:sldId id="636" r:id="rId24"/>
    <p:sldId id="638" r:id="rId25"/>
    <p:sldId id="640" r:id="rId26"/>
    <p:sldId id="648" r:id="rId27"/>
    <p:sldId id="641" r:id="rId28"/>
    <p:sldId id="642" r:id="rId29"/>
    <p:sldId id="643" r:id="rId30"/>
    <p:sldId id="651" r:id="rId31"/>
    <p:sldId id="6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BE11C-954F-464D-B4FD-31AB831570CC}"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F0F28-1655-4A67-B774-7A9AA5320AEA}" type="slidenum">
              <a:rPr lang="en-US" smtClean="0"/>
              <a:t>‹#›</a:t>
            </a:fld>
            <a:endParaRPr lang="en-US"/>
          </a:p>
        </p:txBody>
      </p:sp>
    </p:spTree>
    <p:extLst>
      <p:ext uri="{BB962C8B-B14F-4D97-AF65-F5344CB8AC3E}">
        <p14:creationId xmlns:p14="http://schemas.microsoft.com/office/powerpoint/2010/main" val="2237780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28038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0BC4-9308-951B-C906-8102CD221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F55D60-815B-5BF3-18AA-DBCD8190B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D39C03-2BF6-B6E5-2210-3CC581287FD2}"/>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FED001FB-FC86-DEB1-CC39-DE51FFCE3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70C57-9347-92EA-4368-960B9491F6DB}"/>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60398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ABE-79B9-C517-9F4E-FD70C6118E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D1BDF3-BE35-B9D7-155A-E7AD75E63F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F0580-51F5-2FB5-21B7-C0E1E22FB831}"/>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2AC4F065-4067-21D0-2293-1C97FA6DB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5E69-5DCF-E966-060E-346AC5E22D9D}"/>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17940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4C5796-6A5F-0A49-057E-F187D27284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D957A2-B2B3-197F-9704-C6F949F69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5172E-8F47-1C91-1ABB-17692448318E}"/>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8ADCE605-771E-8B27-0642-4DBD65F70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41162-1D58-E4CD-0FDA-2B18CFC981D2}"/>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45509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6ADA-1D66-E1AE-9BAE-1C875490A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0BE1E-670F-0958-FAF8-983133CD7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76278-7946-CF4A-0D92-0DEDB28DA432}"/>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18846501-08CB-684F-3A7F-DA9BFD90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D66C0-D9B3-9567-6DAD-0F6FD112F230}"/>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191012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C1F5-2DCE-02E1-E674-A16F7E577B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4E8752-8BC5-993D-AC82-F50408D24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3C728-8B44-4659-620F-56E72458B2E7}"/>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FD51C868-8CF9-4942-6061-272277FF2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89EA4-24EF-C051-8A5C-3E6BEC21F6E8}"/>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184205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DB53-C9FE-F210-8F2A-3966FE38A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5896-77C0-F403-9E64-8008FB404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666B6E-CB50-4799-391C-B618CE0165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56D1F7-DB17-794E-6A55-4E221408D400}"/>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6" name="Footer Placeholder 5">
            <a:extLst>
              <a:ext uri="{FF2B5EF4-FFF2-40B4-BE49-F238E27FC236}">
                <a16:creationId xmlns:a16="http://schemas.microsoft.com/office/drawing/2014/main" id="{A0A1E43B-0861-3105-B694-E71A9E219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FC27F-681E-C6FE-1D34-FAA35A473C74}"/>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83384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E72B-52D0-E993-9410-273A2212A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7252D-18CB-B1B3-512B-7ED0F0F18D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B40E60-2D69-EDC8-E919-23489C38B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5522F8-E1DC-5BBE-3079-C830C122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B0A491-183D-565C-7594-52FE817D2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958263-2D5D-15C7-B4EF-6FA6A4A56396}"/>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8" name="Footer Placeholder 7">
            <a:extLst>
              <a:ext uri="{FF2B5EF4-FFF2-40B4-BE49-F238E27FC236}">
                <a16:creationId xmlns:a16="http://schemas.microsoft.com/office/drawing/2014/main" id="{D36822FA-7C57-BF2F-9653-3AA9E21D6F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EC75BB-C8C4-6C32-9CE0-7AD85E96193E}"/>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01246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FD3D-C461-34B3-01B7-A37DEE95E4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6402F3-6A2A-5553-86D4-200AC50315B5}"/>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4" name="Footer Placeholder 3">
            <a:extLst>
              <a:ext uri="{FF2B5EF4-FFF2-40B4-BE49-F238E27FC236}">
                <a16:creationId xmlns:a16="http://schemas.microsoft.com/office/drawing/2014/main" id="{B0F03DCF-736B-EBDB-67A6-7E43485AF8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18DC5-60C1-761D-545E-97A0AD324505}"/>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427664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3989E-134E-8FA1-8AF0-56EA04AB0A54}"/>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3" name="Footer Placeholder 2">
            <a:extLst>
              <a:ext uri="{FF2B5EF4-FFF2-40B4-BE49-F238E27FC236}">
                <a16:creationId xmlns:a16="http://schemas.microsoft.com/office/drawing/2014/main" id="{F20D7061-D0A9-ED5F-63DA-C3B3E68C95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9A08A-4D7E-8124-DBFD-0C67F33B0465}"/>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97391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7F89-B271-4E49-5D25-1644EC68CF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81599E-62CC-D2AC-1505-63FFD762F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C456C-9AB7-EE37-8898-62D1E0A6C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EC056-BA56-83EC-12A6-F7EBB42DBC0A}"/>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6" name="Footer Placeholder 5">
            <a:extLst>
              <a:ext uri="{FF2B5EF4-FFF2-40B4-BE49-F238E27FC236}">
                <a16:creationId xmlns:a16="http://schemas.microsoft.com/office/drawing/2014/main" id="{E496AAB4-D3EC-6B9F-9883-90D51B2AA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0D4C3-1DA7-8044-55D2-1EF5CAFE6668}"/>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208063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517F-1B99-1485-B2D6-6909F7B2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75FCA-AEBC-4B6C-0C65-B70FD7536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0C2930-3711-D6BC-4547-F0EE16C47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C5F1A-76A7-2E3D-A716-1D33CF935355}"/>
              </a:ext>
            </a:extLst>
          </p:cNvPr>
          <p:cNvSpPr>
            <a:spLocks noGrp="1"/>
          </p:cNvSpPr>
          <p:nvPr>
            <p:ph type="dt" sz="half" idx="10"/>
          </p:nvPr>
        </p:nvSpPr>
        <p:spPr/>
        <p:txBody>
          <a:bodyPr/>
          <a:lstStyle/>
          <a:p>
            <a:fld id="{54F2E995-AF06-41F7-B4F9-C339A89B691A}" type="datetimeFigureOut">
              <a:rPr lang="en-US" smtClean="0"/>
              <a:t>6/8/2022</a:t>
            </a:fld>
            <a:endParaRPr lang="en-US"/>
          </a:p>
        </p:txBody>
      </p:sp>
      <p:sp>
        <p:nvSpPr>
          <p:cNvPr id="6" name="Footer Placeholder 5">
            <a:extLst>
              <a:ext uri="{FF2B5EF4-FFF2-40B4-BE49-F238E27FC236}">
                <a16:creationId xmlns:a16="http://schemas.microsoft.com/office/drawing/2014/main" id="{F818EA13-72DA-E576-3093-E77765F53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192B5-15B5-0276-F6B3-F0EEB0DB88AD}"/>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47027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734D92-826F-B84F-0F1C-702FB5FFB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3AE741-9B08-DE0A-1761-741A47FB7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0CF4B-195C-14E5-CCB6-E99FD720E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E995-AF06-41F7-B4F9-C339A89B691A}" type="datetimeFigureOut">
              <a:rPr lang="en-US" smtClean="0"/>
              <a:t>6/8/2022</a:t>
            </a:fld>
            <a:endParaRPr lang="en-US"/>
          </a:p>
        </p:txBody>
      </p:sp>
      <p:sp>
        <p:nvSpPr>
          <p:cNvPr id="5" name="Footer Placeholder 4">
            <a:extLst>
              <a:ext uri="{FF2B5EF4-FFF2-40B4-BE49-F238E27FC236}">
                <a16:creationId xmlns:a16="http://schemas.microsoft.com/office/drawing/2014/main" id="{972B48FA-17CD-B2EB-1930-92BA3F048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F6C0C0-6426-FC6B-48EE-690165CD90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659C2-A6D6-4C41-A002-F7FA37D4BBEC}" type="slidenum">
              <a:rPr lang="en-US" smtClean="0"/>
              <a:t>‹#›</a:t>
            </a:fld>
            <a:endParaRPr lang="en-US"/>
          </a:p>
        </p:txBody>
      </p:sp>
    </p:spTree>
    <p:extLst>
      <p:ext uri="{BB962C8B-B14F-4D97-AF65-F5344CB8AC3E}">
        <p14:creationId xmlns:p14="http://schemas.microsoft.com/office/powerpoint/2010/main" val="3367679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7016-3150-422D-BDF4-D46B070C6CAF}"/>
              </a:ext>
            </a:extLst>
          </p:cNvPr>
          <p:cNvSpPr>
            <a:spLocks noGrp="1"/>
          </p:cNvSpPr>
          <p:nvPr>
            <p:ph type="ctrTitle"/>
          </p:nvPr>
        </p:nvSpPr>
        <p:spPr>
          <a:xfrm>
            <a:off x="1524000" y="386416"/>
            <a:ext cx="9144000" cy="2387600"/>
          </a:xfrm>
        </p:spPr>
        <p:txBody>
          <a:bodyPr>
            <a:normAutofit fontScale="90000"/>
          </a:bodyPr>
          <a:lstStyle/>
          <a:p>
            <a:r>
              <a:rPr lang="en-US" dirty="0">
                <a:solidFill>
                  <a:srgbClr val="C00000"/>
                </a:solidFill>
              </a:rPr>
              <a:t>Private Data Stream Analysis for Universal Symmetric Norm Estimation</a:t>
            </a:r>
          </a:p>
        </p:txBody>
      </p:sp>
      <p:sp>
        <p:nvSpPr>
          <p:cNvPr id="3" name="Subtitle 2">
            <a:extLst>
              <a:ext uri="{FF2B5EF4-FFF2-40B4-BE49-F238E27FC236}">
                <a16:creationId xmlns:a16="http://schemas.microsoft.com/office/drawing/2014/main" id="{FD537D36-8F95-4A5A-8460-45FA8B3F8D3B}"/>
              </a:ext>
            </a:extLst>
          </p:cNvPr>
          <p:cNvSpPr>
            <a:spLocks noGrp="1"/>
          </p:cNvSpPr>
          <p:nvPr>
            <p:ph type="subTitle" idx="1"/>
          </p:nvPr>
        </p:nvSpPr>
        <p:spPr>
          <a:xfrm>
            <a:off x="1365380" y="3743184"/>
            <a:ext cx="9144000" cy="1655762"/>
          </a:xfrm>
        </p:spPr>
        <p:txBody>
          <a:bodyPr>
            <a:normAutofit lnSpcReduction="10000"/>
          </a:bodyPr>
          <a:lstStyle/>
          <a:p>
            <a:r>
              <a:rPr lang="en-US" dirty="0"/>
              <a:t>Vladimir Braverman</a:t>
            </a:r>
          </a:p>
          <a:p>
            <a:r>
              <a:rPr lang="en-US" dirty="0"/>
              <a:t>Joel Manning</a:t>
            </a:r>
          </a:p>
          <a:p>
            <a:r>
              <a:rPr lang="en-US" dirty="0"/>
              <a:t>Steven Wu</a:t>
            </a:r>
          </a:p>
          <a:p>
            <a:r>
              <a:rPr lang="en-US" dirty="0"/>
              <a:t>Samson Zhou</a:t>
            </a:r>
          </a:p>
        </p:txBody>
      </p:sp>
      <p:pic>
        <p:nvPicPr>
          <p:cNvPr id="6" name="Picture 5">
            <a:extLst>
              <a:ext uri="{FF2B5EF4-FFF2-40B4-BE49-F238E27FC236}">
                <a16:creationId xmlns:a16="http://schemas.microsoft.com/office/drawing/2014/main" id="{CEB969CD-CB75-ABBE-7E93-50E25A749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95" y="4593093"/>
            <a:ext cx="1611705" cy="1611705"/>
          </a:xfrm>
          <a:prstGeom prst="rect">
            <a:avLst/>
          </a:prstGeom>
        </p:spPr>
      </p:pic>
      <p:pic>
        <p:nvPicPr>
          <p:cNvPr id="10" name="Picture 9">
            <a:extLst>
              <a:ext uri="{FF2B5EF4-FFF2-40B4-BE49-F238E27FC236}">
                <a16:creationId xmlns:a16="http://schemas.microsoft.com/office/drawing/2014/main" id="{1F38E9AC-FE4B-74D3-4145-8D15CC7EC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29" y="2430877"/>
            <a:ext cx="2191036" cy="1457945"/>
          </a:xfrm>
          <a:prstGeom prst="rect">
            <a:avLst/>
          </a:prstGeom>
        </p:spPr>
      </p:pic>
      <p:graphicFrame>
        <p:nvGraphicFramePr>
          <p:cNvPr id="4" name="Object 3">
            <a:extLst>
              <a:ext uri="{FF2B5EF4-FFF2-40B4-BE49-F238E27FC236}">
                <a16:creationId xmlns:a16="http://schemas.microsoft.com/office/drawing/2014/main" id="{CA5C7322-2912-FCD9-3A95-718D108688F6}"/>
              </a:ext>
            </a:extLst>
          </p:cNvPr>
          <p:cNvGraphicFramePr>
            <a:graphicFrameLocks noChangeAspect="1"/>
          </p:cNvGraphicFramePr>
          <p:nvPr>
            <p:extLst>
              <p:ext uri="{D42A27DB-BD31-4B8C-83A1-F6EECF244321}">
                <p14:modId xmlns:p14="http://schemas.microsoft.com/office/powerpoint/2010/main" val="570135567"/>
              </p:ext>
            </p:extLst>
          </p:nvPr>
        </p:nvGraphicFramePr>
        <p:xfrm>
          <a:off x="9771844" y="2461682"/>
          <a:ext cx="1493787" cy="1753748"/>
        </p:xfrm>
        <a:graphic>
          <a:graphicData uri="http://schemas.openxmlformats.org/presentationml/2006/ole">
            <mc:AlternateContent xmlns:mc="http://schemas.openxmlformats.org/markup-compatibility/2006">
              <mc:Choice xmlns:v="urn:schemas-microsoft-com:vml" Requires="v">
                <p:oleObj name="Bitmap Image" r:id="rId4" imgW="4815720" imgH="5654160" progId="Paint.Picture">
                  <p:embed/>
                </p:oleObj>
              </mc:Choice>
              <mc:Fallback>
                <p:oleObj name="Bitmap Image" r:id="rId4" imgW="4815720" imgH="5654160" progId="Paint.Picture">
                  <p:embed/>
                  <p:pic>
                    <p:nvPicPr>
                      <p:cNvPr id="0" name=""/>
                      <p:cNvPicPr/>
                      <p:nvPr/>
                    </p:nvPicPr>
                    <p:blipFill>
                      <a:blip r:embed="rId5"/>
                      <a:stretch>
                        <a:fillRect/>
                      </a:stretch>
                    </p:blipFill>
                    <p:spPr>
                      <a:xfrm>
                        <a:off x="9771844" y="2461682"/>
                        <a:ext cx="1493787" cy="175374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516C46-5FDD-145A-8702-973C1B54F378}"/>
              </a:ext>
            </a:extLst>
          </p:cNvPr>
          <p:cNvPicPr>
            <a:picLocks noChangeAspect="1"/>
          </p:cNvPicPr>
          <p:nvPr/>
        </p:nvPicPr>
        <p:blipFill>
          <a:blip r:embed="rId6"/>
          <a:stretch>
            <a:fillRect/>
          </a:stretch>
        </p:blipFill>
        <p:spPr>
          <a:xfrm>
            <a:off x="9861500" y="4621208"/>
            <a:ext cx="1290593" cy="1801259"/>
          </a:xfrm>
          <a:prstGeom prst="rect">
            <a:avLst/>
          </a:prstGeom>
        </p:spPr>
      </p:pic>
    </p:spTree>
    <p:extLst>
      <p:ext uri="{BB962C8B-B14F-4D97-AF65-F5344CB8AC3E}">
        <p14:creationId xmlns:p14="http://schemas.microsoft.com/office/powerpoint/2010/main" val="341004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Applications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For </a:t>
                </a: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𝐿</m:t>
                        </m:r>
                      </m:e>
                      <m:sub>
                        <m:r>
                          <a:rPr lang="en-US" sz="2800" b="0" i="1" smtClean="0">
                            <a:solidFill>
                              <a:srgbClr val="C00000"/>
                            </a:solidFill>
                            <a:latin typeface="Cambria Math" panose="02040503050406030204" pitchFamily="18" charset="0"/>
                          </a:rPr>
                          <m:t>𝑝</m:t>
                        </m:r>
                      </m:sub>
                    </m:sSub>
                  </m:oMath>
                </a14:m>
                <a:r>
                  <a:rPr lang="en-US" dirty="0"/>
                  <a:t> norms, </a:t>
                </a:r>
                <a14:m>
                  <m:oMath xmlns:m="http://schemas.openxmlformats.org/officeDocument/2006/math">
                    <m:r>
                      <a:rPr lang="en-US" b="0" i="1" smtClean="0">
                        <a:solidFill>
                          <a:srgbClr val="C00000"/>
                        </a:solidFill>
                        <a:latin typeface="Cambria Math" panose="02040503050406030204" pitchFamily="18" charset="0"/>
                      </a:rPr>
                      <m:t>𝑀</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ℓ</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e>
                    </m:func>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1,2</m:t>
                        </m:r>
                      </m:e>
                    </m:d>
                  </m:oMath>
                </a14:m>
                <a:r>
                  <a:rPr lang="en-US" dirty="0"/>
                  <a:t> and </a:t>
                </a:r>
                <a14:m>
                  <m:oMath xmlns:m="http://schemas.openxmlformats.org/officeDocument/2006/math">
                    <m:r>
                      <a:rPr lang="en-US" i="1">
                        <a:solidFill>
                          <a:srgbClr val="C00000"/>
                        </a:solidFill>
                        <a:latin typeface="Cambria Math" panose="02040503050406030204" pitchFamily="18" charset="0"/>
                      </a:rPr>
                      <m:t>𝑀</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ℓ</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𝑝</m:t>
                            </m:r>
                          </m:sup>
                        </m:sSup>
                      </m:e>
                    </m:d>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i="1">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[MilmanSchectman86, KlartagVershynin07]</a:t>
                </a:r>
              </a:p>
              <a:p>
                <a:pPr>
                  <a:buFont typeface="Wingdings" panose="05000000000000000000" pitchFamily="2" charset="2"/>
                  <a:buChar char="v"/>
                </a:pPr>
                <a:r>
                  <a:rPr lang="en-US" dirty="0"/>
                  <a:t> Our algorithm achieves space </a:t>
                </a:r>
                <a14:m>
                  <m:oMath xmlns:m="http://schemas.openxmlformats.org/officeDocument/2006/math">
                    <m:r>
                      <m:rPr>
                        <m:sty m:val="p"/>
                      </m:rPr>
                      <a:rPr lang="en-US" b="0" i="0" smtClean="0">
                        <a:solidFill>
                          <a:srgbClr val="C00000"/>
                        </a:solidFill>
                        <a:latin typeface="Cambria Math" panose="02040503050406030204" pitchFamily="18" charset="0"/>
                      </a:rPr>
                      <m:t>poly</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e>
                    </m:func>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1,2</m:t>
                        </m:r>
                      </m:e>
                    </m:d>
                  </m:oMath>
                </a14:m>
                <a:r>
                  <a:rPr lang="en-US" dirty="0"/>
                  <a:t> and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𝑝</m:t>
                            </m:r>
                          </m:sup>
                        </m:sSup>
                      </m:e>
                    </m:d>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i="1">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in the constant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m:rPr>
                            <m:sty m:val="p"/>
                          </m:rPr>
                          <a:rPr lang="en-US" b="0" i="0" smtClean="0">
                            <a:solidFill>
                              <a:srgbClr val="C00000"/>
                            </a:solidFill>
                            <a:latin typeface="Cambria Math" panose="02040503050406030204" pitchFamily="18" charset="0"/>
                          </a:rPr>
                          <m:t>poly</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den>
                    </m:f>
                  </m:oMath>
                </a14:m>
                <a:r>
                  <a:rPr lang="en-US" dirty="0"/>
                  <a:t> regime</a:t>
                </a:r>
              </a:p>
              <a:p>
                <a:pPr>
                  <a:buFont typeface="Wingdings" panose="05000000000000000000" pitchFamily="2" charset="2"/>
                  <a:buChar char="v"/>
                </a:pPr>
                <a:r>
                  <a:rPr lang="en-US" dirty="0"/>
                  <a:t> Matches known lower bounds up to log factors </a:t>
                </a:r>
                <a:r>
                  <a:rPr lang="en-US" dirty="0">
                    <a:solidFill>
                      <a:srgbClr val="0070C0"/>
                    </a:solidFill>
                  </a:rPr>
                  <a:t>[Bar-YossefJayramKumarSivakumar04]</a:t>
                </a:r>
                <a:endParaRPr lang="en-US" dirty="0"/>
              </a:p>
              <a:p>
                <a:pPr>
                  <a:buFont typeface="Wingdings" panose="05000000000000000000" pitchFamily="2" charset="2"/>
                  <a:buChar char="v"/>
                </a:pPr>
                <a:r>
                  <a:rPr lang="en-US" dirty="0"/>
                  <a:t> For top </a:t>
                </a:r>
                <a14:m>
                  <m:oMath xmlns:m="http://schemas.openxmlformats.org/officeDocument/2006/math">
                    <m:r>
                      <a:rPr lang="en-US" i="1" dirty="0">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oMath>
                </a14:m>
                <a:r>
                  <a:rPr lang="en-US" dirty="0" err="1"/>
                  <a:t>norms</a:t>
                </a:r>
                <a:r>
                  <a:rPr lang="en-US" dirty="0"/>
                  <a:t>, </a:t>
                </a:r>
                <a14:m>
                  <m:oMath xmlns:m="http://schemas.openxmlformats.org/officeDocument/2006/math">
                    <m:r>
                      <a:rPr lang="en-US" i="1">
                        <a:solidFill>
                          <a:srgbClr val="C00000"/>
                        </a:solidFill>
                        <a:latin typeface="Cambria Math" panose="02040503050406030204" pitchFamily="18" charset="0"/>
                      </a:rPr>
                      <m:t>𝑀</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ℓ</m:t>
                        </m:r>
                      </m:e>
                    </m:d>
                    <m:r>
                      <a:rPr lang="en-US" i="1">
                        <a:solidFill>
                          <a:srgbClr val="C00000"/>
                        </a:solidFill>
                        <a:latin typeface="Cambria Math" panose="02040503050406030204" pitchFamily="18" charset="0"/>
                      </a:rPr>
                      <m:t>=</m:t>
                    </m:r>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rad>
                          <m:radPr>
                            <m:degHide m:val="on"/>
                            <m:ctrlPr>
                              <a:rPr lang="en-US" i="1">
                                <a:solidFill>
                                  <a:srgbClr val="C00000"/>
                                </a:solidFill>
                                <a:latin typeface="Cambria Math" panose="02040503050406030204" pitchFamily="18" charset="0"/>
                              </a:rPr>
                            </m:ctrlPr>
                          </m:radPr>
                          <m:deg/>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𝑛</m:t>
                                </m:r>
                              </m:num>
                              <m:den>
                                <m:r>
                                  <a:rPr lang="en-US" i="1">
                                    <a:solidFill>
                                      <a:srgbClr val="C00000"/>
                                    </a:solidFill>
                                    <a:latin typeface="Cambria Math" panose="02040503050406030204" pitchFamily="18" charset="0"/>
                                  </a:rPr>
                                  <m:t>𝑘</m:t>
                                </m:r>
                              </m:den>
                            </m:f>
                          </m:e>
                        </m:rad>
                      </m:e>
                    </m:d>
                    <m:r>
                      <a:rPr lang="en-US" i="1">
                        <a:solidFill>
                          <a:srgbClr val="C00000"/>
                        </a:solidFill>
                        <a:latin typeface="Cambria Math" panose="02040503050406030204" pitchFamily="18" charset="0"/>
                      </a:rPr>
                      <m:t> </m:t>
                    </m:r>
                  </m:oMath>
                </a14:m>
                <a:r>
                  <a:rPr lang="en-US" dirty="0">
                    <a:solidFill>
                      <a:srgbClr val="0070C0"/>
                    </a:solidFill>
                  </a:rPr>
                  <a:t>[BlasiokBravermanChestnutKrauthgamerYang17]</a:t>
                </a:r>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1802"/>
                </a:stretch>
              </a:blipFill>
            </p:spPr>
            <p:txBody>
              <a:bodyPr/>
              <a:lstStyle/>
              <a:p>
                <a:r>
                  <a:rPr lang="en-US">
                    <a:noFill/>
                  </a:rPr>
                  <a:t> </a:t>
                </a:r>
              </a:p>
            </p:txBody>
          </p:sp>
        </mc:Fallback>
      </mc:AlternateContent>
    </p:spTree>
    <p:extLst>
      <p:ext uri="{BB962C8B-B14F-4D97-AF65-F5344CB8AC3E}">
        <p14:creationId xmlns:p14="http://schemas.microsoft.com/office/powerpoint/2010/main" val="153215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Maximum 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Maximum modulus of concentration </a:t>
                </a:r>
                <a:r>
                  <a:rPr lang="en-US" dirty="0">
                    <a:solidFill>
                      <a:srgbClr val="0070C0"/>
                    </a:solidFill>
                  </a:rPr>
                  <a:t>[MilmanSchectman86] </a:t>
                </a:r>
                <a:r>
                  <a:rPr lang="en-US" dirty="0"/>
                  <a:t>of a norm measures the worst-case ratio of the </a:t>
                </a:r>
                <a:r>
                  <a:rPr lang="en-US" dirty="0">
                    <a:solidFill>
                      <a:srgbClr val="FF0000"/>
                    </a:solidFill>
                  </a:rPr>
                  <a:t>maximum value</a:t>
                </a:r>
                <a:r>
                  <a:rPr lang="en-US" dirty="0"/>
                  <a:t> to the </a:t>
                </a:r>
                <a:r>
                  <a:rPr lang="en-US" dirty="0">
                    <a:solidFill>
                      <a:srgbClr val="0070C0"/>
                    </a:solidFill>
                  </a:rPr>
                  <a:t>median value </a:t>
                </a:r>
                <a:r>
                  <a:rPr lang="en-US" dirty="0"/>
                  <a:t>of a norm on the </a:t>
                </a: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𝐿</m:t>
                        </m:r>
                      </m:e>
                      <m:sub>
                        <m:r>
                          <a:rPr lang="en-US" sz="2800" i="1">
                            <a:solidFill>
                              <a:srgbClr val="C00000"/>
                            </a:solidFill>
                            <a:latin typeface="Cambria Math" panose="02040503050406030204" pitchFamily="18" charset="0"/>
                          </a:rPr>
                          <m:t>2</m:t>
                        </m:r>
                      </m:sub>
                    </m:sSub>
                  </m:oMath>
                </a14:m>
                <a:r>
                  <a:rPr lang="en-US" dirty="0"/>
                  <a:t>-unit sphere for any restriction of the coordinates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Intuitively, quantifies the “difficulty” of computing a norm</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r="-298"/>
                </a:stretch>
              </a:blipFill>
            </p:spPr>
            <p:txBody>
              <a:bodyPr/>
              <a:lstStyle/>
              <a:p>
                <a:r>
                  <a:rPr lang="en-US">
                    <a:noFill/>
                  </a:rPr>
                  <a:t> </a:t>
                </a:r>
              </a:p>
            </p:txBody>
          </p:sp>
        </mc:Fallback>
      </mc:AlternateContent>
    </p:spTree>
    <p:extLst>
      <p:ext uri="{BB962C8B-B14F-4D97-AF65-F5344CB8AC3E}">
        <p14:creationId xmlns:p14="http://schemas.microsoft.com/office/powerpoint/2010/main" val="39941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Let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𝑅</m:t>
                        </m:r>
                      </m:e>
                      <m:sup>
                        <m:r>
                          <a:rPr lang="en-US" sz="2800" b="0" i="1" smtClean="0">
                            <a:solidFill>
                              <a:srgbClr val="C00000"/>
                            </a:solidFill>
                            <a:latin typeface="Cambria Math" panose="02040503050406030204" pitchFamily="18" charset="0"/>
                          </a:rPr>
                          <m:t>𝑛</m:t>
                        </m:r>
                      </m:sup>
                    </m:sSup>
                  </m:oMath>
                </a14:m>
                <a:r>
                  <a:rPr lang="en-US" dirty="0"/>
                  <a:t> be a random vector drawn from the uniform distribution on the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-unit sphere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p>
                  </m:oMath>
                </a14:m>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𝐿</m:t>
                        </m:r>
                      </m:sub>
                    </m:sSub>
                  </m:oMath>
                </a14:m>
                <a:r>
                  <a:rPr lang="en-US" dirty="0"/>
                  <a:t> denote the maximum value of </a:t>
                </a:r>
                <a14:m>
                  <m:oMath xmlns:m="http://schemas.openxmlformats.org/officeDocument/2006/math">
                    <m:r>
                      <a:rPr lang="en-US" b="0" i="1" smtClean="0">
                        <a:solidFill>
                          <a:srgbClr val="C00000"/>
                        </a:solidFill>
                        <a:latin typeface="Cambria Math" panose="02040503050406030204" pitchFamily="18" charset="0"/>
                      </a:rPr>
                      <m:t>𝐿</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oMath>
                </a14:m>
                <a:r>
                  <a:rPr lang="en-US" dirty="0"/>
                  <a:t> over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𝑆</m:t>
                        </m:r>
                      </m:e>
                      <m:sup>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−1</m:t>
                        </m:r>
                      </m:sup>
                    </m:sSup>
                  </m:oMath>
                </a14:m>
                <a:r>
                  <a:rPr lang="en-US" dirty="0"/>
                  <a:t>  and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r>
                      <a:rPr lang="en-US" i="1">
                        <a:solidFill>
                          <a:srgbClr val="C00000"/>
                        </a:solidFill>
                        <a:latin typeface="Cambria Math" panose="02040503050406030204" pitchFamily="18" charset="0"/>
                      </a:rPr>
                      <m:t> </m:t>
                    </m:r>
                  </m:oMath>
                </a14:m>
                <a:r>
                  <a:rPr lang="en-US" dirty="0"/>
                  <a:t>denote the median of </a:t>
                </a:r>
                <a14:m>
                  <m:oMath xmlns:m="http://schemas.openxmlformats.org/officeDocument/2006/math">
                    <m:r>
                      <a:rPr lang="en-US" i="1">
                        <a:solidFill>
                          <a:srgbClr val="C00000"/>
                        </a:solidFill>
                        <a:latin typeface="Cambria Math" panose="02040503050406030204" pitchFamily="18" charset="0"/>
                      </a:rPr>
                      <m:t>𝐿</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oMath>
                </a14:m>
                <a:r>
                  <a:rPr lang="en-US" dirty="0"/>
                  <a:t>, i.e., the unique value such that </a:t>
                </a:r>
                <a14:m>
                  <m:oMath xmlns:m="http://schemas.openxmlformats.org/officeDocument/2006/math">
                    <m:r>
                      <m:rPr>
                        <m:sty m:val="p"/>
                      </m:rPr>
                      <a:rPr lang="en-US" b="0" i="0" smtClean="0">
                        <a:solidFill>
                          <a:srgbClr val="C00000"/>
                        </a:solidFill>
                        <a:latin typeface="Cambria Math" panose="02040503050406030204" pitchFamily="18" charset="0"/>
                      </a:rPr>
                      <m:t>Pr</m:t>
                    </m:r>
                    <m:d>
                      <m:dPr>
                        <m:begChr m:val="["/>
                        <m:endChr m:val="]"/>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𝐿</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and </a:t>
                </a:r>
                <a14:m>
                  <m:oMath xmlns:m="http://schemas.openxmlformats.org/officeDocument/2006/math">
                    <m:r>
                      <m:rPr>
                        <m:sty m:val="p"/>
                      </m:rPr>
                      <a:rPr lang="en-US">
                        <a:solidFill>
                          <a:srgbClr val="C00000"/>
                        </a:solidFill>
                        <a:latin typeface="Cambria Math" panose="02040503050406030204" pitchFamily="18" charset="0"/>
                      </a:rPr>
                      <m:t>Pr</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𝐿</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𝑓</m:t>
                            </m:r>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𝑀</m:t>
                            </m:r>
                          </m:e>
                          <m:sub>
                            <m:r>
                              <a:rPr lang="en-US" i="1">
                                <a:solidFill>
                                  <a:srgbClr val="C00000"/>
                                </a:solidFill>
                                <a:latin typeface="Cambria Math" panose="02040503050406030204" pitchFamily="18" charset="0"/>
                              </a:rPr>
                              <m:t>𝐿</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i="1">
                        <a:solidFill>
                          <a:srgbClr val="C00000"/>
                        </a:solidFill>
                        <a:latin typeface="Cambria Math" panose="02040503050406030204" pitchFamily="18" charset="0"/>
                      </a:rPr>
                      <m:t> </m:t>
                    </m:r>
                  </m:oMath>
                </a14:m>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The ratio </a:t>
                </a:r>
                <a14:m>
                  <m:oMath xmlns:m="http://schemas.openxmlformats.org/officeDocument/2006/math">
                    <m:r>
                      <m:rPr>
                        <m:sty m:val="p"/>
                      </m:rPr>
                      <a:rPr lang="en-US" b="0" i="0" smtClean="0">
                        <a:solidFill>
                          <a:srgbClr val="C00000"/>
                        </a:solidFill>
                        <a:latin typeface="Cambria Math" panose="02040503050406030204" pitchFamily="18" charset="0"/>
                      </a:rPr>
                      <m:t>mc</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𝐿</m:t>
                        </m:r>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𝐿</m:t>
                            </m:r>
                          </m:sub>
                        </m:sSub>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den>
                    </m:f>
                  </m:oMath>
                </a14:m>
                <a:r>
                  <a:rPr lang="en-US" dirty="0"/>
                  <a:t> is the modulus of concentration of </a:t>
                </a:r>
                <a14:m>
                  <m:oMath xmlns:m="http://schemas.openxmlformats.org/officeDocument/2006/math">
                    <m:r>
                      <a:rPr lang="en-US" b="0" i="1" smtClean="0">
                        <a:solidFill>
                          <a:srgbClr val="C00000"/>
                        </a:solidFill>
                        <a:latin typeface="Cambria Math" panose="02040503050406030204" pitchFamily="18" charset="0"/>
                      </a:rPr>
                      <m:t>𝐿</m:t>
                    </m:r>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227133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Modulus of Concentration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C7D38-DADB-47CE-4BE3-07ED975627D1}"/>
                  </a:ext>
                </a:extLst>
              </p:cNvPr>
              <p:cNvSpPr txBox="1"/>
              <p:nvPr/>
            </p:nvSpPr>
            <p:spPr>
              <a:xfrm>
                <a:off x="4294094" y="1484500"/>
                <a:ext cx="7709647" cy="1077218"/>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oMath>
                </a14:m>
                <a:r>
                  <a:rPr lang="en-US" sz="3200" dirty="0"/>
                  <a:t> is the maximum value of </a:t>
                </a:r>
                <a14:m>
                  <m:oMath xmlns:m="http://schemas.openxmlformats.org/officeDocument/2006/math">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oMath>
                </a14:m>
                <a:r>
                  <a:rPr lang="en-US" sz="3200" dirty="0"/>
                  <a:t> over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𝑆</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−1</m:t>
                        </m:r>
                      </m:sup>
                    </m:sSup>
                  </m:oMath>
                </a14:m>
                <a:r>
                  <a:rPr lang="en-US" sz="3200" dirty="0"/>
                  <a:t> </a:t>
                </a:r>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i="1">
                        <a:solidFill>
                          <a:srgbClr val="C00000"/>
                        </a:solidFill>
                        <a:latin typeface="Cambria Math" panose="02040503050406030204" pitchFamily="18" charset="0"/>
                      </a:rPr>
                      <m:t> </m:t>
                    </m:r>
                  </m:oMath>
                </a14:m>
                <a:r>
                  <a:rPr lang="en-US" sz="3200" dirty="0"/>
                  <a:t>is the median of </a:t>
                </a:r>
                <a14:m>
                  <m:oMath xmlns:m="http://schemas.openxmlformats.org/officeDocument/2006/math">
                    <m:r>
                      <a:rPr lang="en-US" sz="3200" i="1">
                        <a:solidFill>
                          <a:srgbClr val="C00000"/>
                        </a:solidFill>
                        <a:latin typeface="Cambria Math" panose="02040503050406030204" pitchFamily="18" charset="0"/>
                      </a:rPr>
                      <m:t>𝐿</m:t>
                    </m:r>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i="1">
                        <a:solidFill>
                          <a:srgbClr val="C00000"/>
                        </a:solidFill>
                        <a:latin typeface="Cambria Math" panose="02040503050406030204" pitchFamily="18" charset="0"/>
                      </a:rPr>
                      <m:t>)</m:t>
                    </m:r>
                  </m:oMath>
                </a14:m>
                <a:endParaRPr lang="en-US" sz="3200" dirty="0"/>
              </a:p>
            </p:txBody>
          </p:sp>
        </mc:Choice>
        <mc:Fallback xmlns="">
          <p:sp>
            <p:nvSpPr>
              <p:cNvPr id="10" name="TextBox 9">
                <a:extLst>
                  <a:ext uri="{FF2B5EF4-FFF2-40B4-BE49-F238E27FC236}">
                    <a16:creationId xmlns:a16="http://schemas.microsoft.com/office/drawing/2014/main" id="{7E5C7D38-DADB-47CE-4BE3-07ED975627D1}"/>
                  </a:ext>
                </a:extLst>
              </p:cNvPr>
              <p:cNvSpPr txBox="1">
                <a:spLocks noRot="1" noChangeAspect="1" noMove="1" noResize="1" noEditPoints="1" noAdjustHandles="1" noChangeArrowheads="1" noChangeShapeType="1" noTextEdit="1"/>
              </p:cNvSpPr>
              <p:nvPr/>
            </p:nvSpPr>
            <p:spPr>
              <a:xfrm>
                <a:off x="4294094" y="1484500"/>
                <a:ext cx="7709647" cy="1077218"/>
              </a:xfrm>
              <a:prstGeom prst="rect">
                <a:avLst/>
              </a:prstGeom>
              <a:blipFill>
                <a:blip r:embed="rId2"/>
                <a:stretch>
                  <a:fillRect t="-681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2692C4-1AB2-8551-5855-424CFE74EF81}"/>
                  </a:ext>
                </a:extLst>
              </p:cNvPr>
              <p:cNvSpPr txBox="1"/>
              <p:nvPr/>
            </p:nvSpPr>
            <p:spPr>
              <a:xfrm>
                <a:off x="2075329" y="5491723"/>
                <a:ext cx="2218765" cy="1119602"/>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r>
                          <a:rPr lang="en-US" sz="3200" b="0" i="1" smtClean="0">
                            <a:solidFill>
                              <a:srgbClr val="C00000"/>
                            </a:solidFill>
                            <a:latin typeface="Cambria Math" panose="02040503050406030204" pitchFamily="18" charset="0"/>
                          </a:rPr>
                          <m:t>𝑛</m:t>
                        </m:r>
                      </m:e>
                    </m:rad>
                  </m:oMath>
                </a14:m>
                <a:endParaRPr lang="en-US" sz="3200" dirty="0"/>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b="0" i="1" smtClean="0">
                        <a:solidFill>
                          <a:srgbClr val="0070C0"/>
                        </a:solidFill>
                        <a:latin typeface="Cambria Math" panose="02040503050406030204" pitchFamily="18" charset="0"/>
                      </a:rPr>
                      <m:t>≈</m:t>
                    </m:r>
                    <m:rad>
                      <m:radPr>
                        <m:degHide m:val="on"/>
                        <m:ctrlPr>
                          <a:rPr lang="en-US" sz="3200" b="0" i="1" smtClean="0">
                            <a:solidFill>
                              <a:srgbClr val="0070C0"/>
                            </a:solidFill>
                            <a:latin typeface="Cambria Math" panose="02040503050406030204" pitchFamily="18" charset="0"/>
                          </a:rPr>
                        </m:ctrlPr>
                      </m:radPr>
                      <m:deg/>
                      <m:e>
                        <m:r>
                          <a:rPr lang="en-US" sz="3200" b="0" i="1" smtClean="0">
                            <a:solidFill>
                              <a:srgbClr val="0070C0"/>
                            </a:solidFill>
                            <a:latin typeface="Cambria Math" panose="02040503050406030204" pitchFamily="18" charset="0"/>
                          </a:rPr>
                          <m:t>𝑛</m:t>
                        </m:r>
                      </m:e>
                    </m:rad>
                  </m:oMath>
                </a14:m>
                <a:r>
                  <a:rPr lang="en-US" sz="3200" dirty="0"/>
                  <a:t> </a:t>
                </a:r>
              </a:p>
            </p:txBody>
          </p:sp>
        </mc:Choice>
        <mc:Fallback xmlns="">
          <p:sp>
            <p:nvSpPr>
              <p:cNvPr id="11" name="TextBox 10">
                <a:extLst>
                  <a:ext uri="{FF2B5EF4-FFF2-40B4-BE49-F238E27FC236}">
                    <a16:creationId xmlns:a16="http://schemas.microsoft.com/office/drawing/2014/main" id="{4F2692C4-1AB2-8551-5855-424CFE74EF81}"/>
                  </a:ext>
                </a:extLst>
              </p:cNvPr>
              <p:cNvSpPr txBox="1">
                <a:spLocks noRot="1" noChangeAspect="1" noMove="1" noResize="1" noEditPoints="1" noAdjustHandles="1" noChangeArrowheads="1" noChangeShapeType="1" noTextEdit="1"/>
              </p:cNvSpPr>
              <p:nvPr/>
            </p:nvSpPr>
            <p:spPr>
              <a:xfrm>
                <a:off x="2075329" y="5491723"/>
                <a:ext cx="2218765" cy="111960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E47B3B-3BFF-FA3A-FF78-A6D96C1161A5}"/>
                  </a:ext>
                </a:extLst>
              </p:cNvPr>
              <p:cNvSpPr txBox="1"/>
              <p:nvPr/>
            </p:nvSpPr>
            <p:spPr>
              <a:xfrm>
                <a:off x="5141259" y="5491723"/>
                <a:ext cx="2218765" cy="1119602"/>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r>
                      <a:rPr lang="en-US" sz="3200" b="0" i="1" smtClean="0">
                        <a:solidFill>
                          <a:srgbClr val="C00000"/>
                        </a:solidFill>
                        <a:latin typeface="Cambria Math" panose="02040503050406030204" pitchFamily="18" charset="0"/>
                      </a:rPr>
                      <m:t>=1</m:t>
                    </m:r>
                  </m:oMath>
                </a14:m>
                <a:endParaRPr lang="en-US" sz="3200" dirty="0"/>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b="0" i="1" smtClean="0">
                        <a:solidFill>
                          <a:srgbClr val="0070C0"/>
                        </a:solidFill>
                        <a:latin typeface="Cambria Math" panose="02040503050406030204" pitchFamily="18" charset="0"/>
                      </a:rPr>
                      <m:t>≈</m:t>
                    </m:r>
                    <m:sSup>
                      <m:sSupPr>
                        <m:ctrlPr>
                          <a:rPr lang="en-US" sz="3200" b="0" i="1"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𝑛</m:t>
                        </m:r>
                      </m:e>
                      <m:sup>
                        <m:r>
                          <a:rPr lang="en-US" sz="3200" b="0" i="1" smtClean="0">
                            <a:solidFill>
                              <a:srgbClr val="0070C0"/>
                            </a:solidFill>
                            <a:latin typeface="Cambria Math" panose="02040503050406030204" pitchFamily="18" charset="0"/>
                          </a:rPr>
                          <m:t>−1/6</m:t>
                        </m:r>
                      </m:sup>
                    </m:sSup>
                  </m:oMath>
                </a14:m>
                <a:r>
                  <a:rPr lang="en-US" sz="3200" dirty="0"/>
                  <a:t> </a:t>
                </a:r>
              </a:p>
            </p:txBody>
          </p:sp>
        </mc:Choice>
        <mc:Fallback xmlns="">
          <p:sp>
            <p:nvSpPr>
              <p:cNvPr id="12" name="TextBox 11">
                <a:extLst>
                  <a:ext uri="{FF2B5EF4-FFF2-40B4-BE49-F238E27FC236}">
                    <a16:creationId xmlns:a16="http://schemas.microsoft.com/office/drawing/2014/main" id="{1DE47B3B-3BFF-FA3A-FF78-A6D96C1161A5}"/>
                  </a:ext>
                </a:extLst>
              </p:cNvPr>
              <p:cNvSpPr txBox="1">
                <a:spLocks noRot="1" noChangeAspect="1" noMove="1" noResize="1" noEditPoints="1" noAdjustHandles="1" noChangeArrowheads="1" noChangeShapeType="1" noTextEdit="1"/>
              </p:cNvSpPr>
              <p:nvPr/>
            </p:nvSpPr>
            <p:spPr>
              <a:xfrm>
                <a:off x="5141259" y="5491723"/>
                <a:ext cx="2218765" cy="1119602"/>
              </a:xfrm>
              <a:prstGeom prst="rect">
                <a:avLst/>
              </a:prstGeom>
              <a:blipFill>
                <a:blip r:embed="rId4"/>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342EFF1E-69A4-0CE2-D7F1-B62114ADE283}"/>
              </a:ext>
            </a:extLst>
          </p:cNvPr>
          <p:cNvCxnSpPr>
            <a:cxnSpLocks/>
          </p:cNvCxnSpPr>
          <p:nvPr/>
        </p:nvCxnSpPr>
        <p:spPr>
          <a:xfrm>
            <a:off x="3021107" y="3146611"/>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043CD-3D3D-7D7D-487B-706C02975C7F}"/>
              </a:ext>
            </a:extLst>
          </p:cNvPr>
          <p:cNvCxnSpPr>
            <a:cxnSpLocks/>
          </p:cNvCxnSpPr>
          <p:nvPr/>
        </p:nvCxnSpPr>
        <p:spPr>
          <a:xfrm>
            <a:off x="1859281" y="4287927"/>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54938C8-FACF-748A-5CFF-FB7AE24973E8}"/>
              </a:ext>
            </a:extLst>
          </p:cNvPr>
          <p:cNvSpPr/>
          <p:nvPr/>
        </p:nvSpPr>
        <p:spPr>
          <a:xfrm>
            <a:off x="2192210" y="3457575"/>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F926E01-43EE-CB96-3F4A-B309EC0A5F09}"/>
              </a:ext>
            </a:extLst>
          </p:cNvPr>
          <p:cNvCxnSpPr>
            <a:cxnSpLocks/>
            <a:stCxn id="18" idx="0"/>
            <a:endCxn id="18" idx="2"/>
          </p:cNvCxnSpPr>
          <p:nvPr/>
        </p:nvCxnSpPr>
        <p:spPr>
          <a:xfrm flipH="1">
            <a:off x="2192210" y="3457575"/>
            <a:ext cx="839096" cy="8337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EEE982-A9A6-6AD4-2D7E-770531B3DA3D}"/>
              </a:ext>
            </a:extLst>
          </p:cNvPr>
          <p:cNvCxnSpPr>
            <a:cxnSpLocks/>
            <a:stCxn id="18" idx="0"/>
            <a:endCxn id="18" idx="6"/>
          </p:cNvCxnSpPr>
          <p:nvPr/>
        </p:nvCxnSpPr>
        <p:spPr>
          <a:xfrm>
            <a:off x="3031306" y="3457575"/>
            <a:ext cx="839096" cy="8337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253E8A-471D-3355-AC31-CB403BA44B82}"/>
              </a:ext>
            </a:extLst>
          </p:cNvPr>
          <p:cNvCxnSpPr>
            <a:cxnSpLocks/>
            <a:stCxn id="18" idx="4"/>
            <a:endCxn id="18" idx="2"/>
          </p:cNvCxnSpPr>
          <p:nvPr/>
        </p:nvCxnSpPr>
        <p:spPr>
          <a:xfrm flipH="1" flipV="1">
            <a:off x="2192210" y="4291293"/>
            <a:ext cx="839096" cy="833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A1DBD0-AC0C-2B31-6F5A-1B028418CF6C}"/>
              </a:ext>
            </a:extLst>
          </p:cNvPr>
          <p:cNvCxnSpPr>
            <a:cxnSpLocks/>
            <a:stCxn id="18" idx="6"/>
            <a:endCxn id="18" idx="4"/>
          </p:cNvCxnSpPr>
          <p:nvPr/>
        </p:nvCxnSpPr>
        <p:spPr>
          <a:xfrm flipH="1">
            <a:off x="3031306" y="4291293"/>
            <a:ext cx="839096" cy="833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54EF36-1907-38A6-BE27-E7A31CD4E08A}"/>
              </a:ext>
            </a:extLst>
          </p:cNvPr>
          <p:cNvCxnSpPr>
            <a:cxnSpLocks/>
          </p:cNvCxnSpPr>
          <p:nvPr/>
        </p:nvCxnSpPr>
        <p:spPr>
          <a:xfrm>
            <a:off x="5965057" y="3143245"/>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0B0205-1E70-5BB2-A21B-73B5A823470B}"/>
              </a:ext>
            </a:extLst>
          </p:cNvPr>
          <p:cNvCxnSpPr>
            <a:cxnSpLocks/>
          </p:cNvCxnSpPr>
          <p:nvPr/>
        </p:nvCxnSpPr>
        <p:spPr>
          <a:xfrm>
            <a:off x="4803231" y="4284561"/>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6640C10-D4BE-D0EE-59EB-498C926F3FC8}"/>
              </a:ext>
            </a:extLst>
          </p:cNvPr>
          <p:cNvSpPr/>
          <p:nvPr/>
        </p:nvSpPr>
        <p:spPr>
          <a:xfrm>
            <a:off x="5136160" y="3454209"/>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5F88B51-A98D-15A9-6A04-B3988AC0BE6D}"/>
              </a:ext>
            </a:extLst>
          </p:cNvPr>
          <p:cNvCxnSpPr>
            <a:cxnSpLocks/>
          </p:cNvCxnSpPr>
          <p:nvPr/>
        </p:nvCxnSpPr>
        <p:spPr>
          <a:xfrm>
            <a:off x="8921925" y="3146611"/>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5145C8-B709-33EA-8B7E-E7FCFD601B27}"/>
              </a:ext>
            </a:extLst>
          </p:cNvPr>
          <p:cNvCxnSpPr>
            <a:cxnSpLocks/>
          </p:cNvCxnSpPr>
          <p:nvPr/>
        </p:nvCxnSpPr>
        <p:spPr>
          <a:xfrm>
            <a:off x="7760099" y="4287927"/>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08E79CA-4EF1-39DE-3357-AEAA94657BE4}"/>
              </a:ext>
            </a:extLst>
          </p:cNvPr>
          <p:cNvSpPr/>
          <p:nvPr/>
        </p:nvSpPr>
        <p:spPr>
          <a:xfrm>
            <a:off x="8093028" y="3457575"/>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Curved 57">
            <a:extLst>
              <a:ext uri="{FF2B5EF4-FFF2-40B4-BE49-F238E27FC236}">
                <a16:creationId xmlns:a16="http://schemas.microsoft.com/office/drawing/2014/main" id="{2C725089-7659-7431-68FD-4D3F63518312}"/>
              </a:ext>
            </a:extLst>
          </p:cNvPr>
          <p:cNvCxnSpPr>
            <a:cxnSpLocks/>
            <a:stCxn id="44" idx="0"/>
            <a:endCxn id="44" idx="6"/>
          </p:cNvCxnSpPr>
          <p:nvPr/>
        </p:nvCxnSpPr>
        <p:spPr>
          <a:xfrm rot="16200000" flipH="1">
            <a:off x="5977945" y="3451520"/>
            <a:ext cx="833718" cy="839096"/>
          </a:xfrm>
          <a:prstGeom prst="curvedConnector4">
            <a:avLst>
              <a:gd name="adj1" fmla="val 0"/>
              <a:gd name="adj2" fmla="val 98865"/>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EC43A7CE-C6E7-9BE1-B1D2-2E02CD6BBB63}"/>
              </a:ext>
            </a:extLst>
          </p:cNvPr>
          <p:cNvCxnSpPr>
            <a:cxnSpLocks/>
            <a:stCxn id="44" idx="4"/>
            <a:endCxn id="44" idx="6"/>
          </p:cNvCxnSpPr>
          <p:nvPr/>
        </p:nvCxnSpPr>
        <p:spPr>
          <a:xfrm rot="5400000" flipH="1" flipV="1">
            <a:off x="5977945" y="4285238"/>
            <a:ext cx="833717" cy="839096"/>
          </a:xfrm>
          <a:prstGeom prst="curvedConnector4">
            <a:avLst>
              <a:gd name="adj1" fmla="val 1143"/>
              <a:gd name="adj2" fmla="val 10113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35893A5D-0D77-9E88-A6D2-BB23ABFF11A2}"/>
              </a:ext>
            </a:extLst>
          </p:cNvPr>
          <p:cNvCxnSpPr>
            <a:cxnSpLocks/>
            <a:stCxn id="44" idx="0"/>
            <a:endCxn id="44" idx="2"/>
          </p:cNvCxnSpPr>
          <p:nvPr/>
        </p:nvCxnSpPr>
        <p:spPr>
          <a:xfrm rot="16200000" flipH="1" flipV="1">
            <a:off x="5138849" y="3451520"/>
            <a:ext cx="833718" cy="839096"/>
          </a:xfrm>
          <a:prstGeom prst="curvedConnector4">
            <a:avLst>
              <a:gd name="adj1" fmla="val 0"/>
              <a:gd name="adj2" fmla="val 10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F7C5FFC9-EA8B-5E67-6FF0-B6201B78A209}"/>
              </a:ext>
            </a:extLst>
          </p:cNvPr>
          <p:cNvCxnSpPr>
            <a:cxnSpLocks/>
            <a:stCxn id="44" idx="4"/>
            <a:endCxn id="44" idx="2"/>
          </p:cNvCxnSpPr>
          <p:nvPr/>
        </p:nvCxnSpPr>
        <p:spPr>
          <a:xfrm rot="5400000" flipH="1">
            <a:off x="5138849" y="4285238"/>
            <a:ext cx="833717" cy="839096"/>
          </a:xfrm>
          <a:prstGeom prst="curvedConnector4">
            <a:avLst>
              <a:gd name="adj1" fmla="val -1142"/>
              <a:gd name="adj2" fmla="val 9773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DA875-4799-55AA-21D7-7D7991ABEF73}"/>
              </a:ext>
            </a:extLst>
          </p:cNvPr>
          <p:cNvCxnSpPr>
            <a:cxnSpLocks/>
            <a:endCxn id="47" idx="0"/>
          </p:cNvCxnSpPr>
          <p:nvPr/>
        </p:nvCxnSpPr>
        <p:spPr>
          <a:xfrm flipV="1">
            <a:off x="8210550" y="3457574"/>
            <a:ext cx="718854" cy="66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7521900-A4EB-496A-8D18-908104D6F8DD}"/>
              </a:ext>
            </a:extLst>
          </p:cNvPr>
          <p:cNvCxnSpPr>
            <a:endCxn id="18" idx="7"/>
          </p:cNvCxnSpPr>
          <p:nvPr/>
        </p:nvCxnSpPr>
        <p:spPr>
          <a:xfrm flipV="1">
            <a:off x="3021107" y="3701765"/>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D06C44-74D1-2DF5-C3CB-3701B2E8A9AB}"/>
              </a:ext>
            </a:extLst>
          </p:cNvPr>
          <p:cNvCxnSpPr>
            <a:cxnSpLocks/>
          </p:cNvCxnSpPr>
          <p:nvPr/>
        </p:nvCxnSpPr>
        <p:spPr>
          <a:xfrm flipV="1">
            <a:off x="3028132" y="3552825"/>
            <a:ext cx="378317" cy="711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79C0C-BD8A-F6BE-5ECB-61F890D89F91}"/>
              </a:ext>
            </a:extLst>
          </p:cNvPr>
          <p:cNvCxnSpPr/>
          <p:nvPr/>
        </p:nvCxnSpPr>
        <p:spPr>
          <a:xfrm flipV="1">
            <a:off x="5965056" y="3708496"/>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9F447E-A14F-5236-4FE5-6BB71EA7E6CF}"/>
              </a:ext>
            </a:extLst>
          </p:cNvPr>
          <p:cNvCxnSpPr/>
          <p:nvPr/>
        </p:nvCxnSpPr>
        <p:spPr>
          <a:xfrm flipV="1">
            <a:off x="8942322" y="3679968"/>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54813D-8216-EEB2-4901-704F95DF1B9F}"/>
              </a:ext>
            </a:extLst>
          </p:cNvPr>
          <p:cNvCxnSpPr>
            <a:cxnSpLocks/>
            <a:endCxn id="44" idx="6"/>
          </p:cNvCxnSpPr>
          <p:nvPr/>
        </p:nvCxnSpPr>
        <p:spPr>
          <a:xfrm>
            <a:off x="5975255" y="4287927"/>
            <a:ext cx="8390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04070D-6929-BDF3-EB87-A8664A1EFDAD}"/>
              </a:ext>
            </a:extLst>
          </p:cNvPr>
          <p:cNvCxnSpPr>
            <a:cxnSpLocks/>
            <a:stCxn id="51" idx="2"/>
          </p:cNvCxnSpPr>
          <p:nvPr/>
        </p:nvCxnSpPr>
        <p:spPr>
          <a:xfrm flipV="1">
            <a:off x="8093028" y="3505200"/>
            <a:ext cx="125487" cy="786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17F937-93BA-7B07-D48B-9BB72C6667F8}"/>
              </a:ext>
            </a:extLst>
          </p:cNvPr>
          <p:cNvCxnSpPr>
            <a:cxnSpLocks/>
            <a:stCxn id="51" idx="0"/>
          </p:cNvCxnSpPr>
          <p:nvPr/>
        </p:nvCxnSpPr>
        <p:spPr>
          <a:xfrm>
            <a:off x="8932124" y="3457575"/>
            <a:ext cx="690669" cy="95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BFCB58-AB59-E6DD-09BB-A63F8D2E0839}"/>
              </a:ext>
            </a:extLst>
          </p:cNvPr>
          <p:cNvSpPr/>
          <p:nvPr/>
        </p:nvSpPr>
        <p:spPr>
          <a:xfrm>
            <a:off x="8090308" y="3457574"/>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7B1E22A-A90E-148F-1215-37EB44D7346D}"/>
              </a:ext>
            </a:extLst>
          </p:cNvPr>
          <p:cNvCxnSpPr>
            <a:cxnSpLocks/>
            <a:endCxn id="47" idx="6"/>
          </p:cNvCxnSpPr>
          <p:nvPr/>
        </p:nvCxnSpPr>
        <p:spPr>
          <a:xfrm>
            <a:off x="9622793" y="3552825"/>
            <a:ext cx="145707" cy="738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02E83E-2468-1493-D7D0-7E4401F2F494}"/>
              </a:ext>
            </a:extLst>
          </p:cNvPr>
          <p:cNvCxnSpPr>
            <a:cxnSpLocks/>
            <a:endCxn id="47" idx="6"/>
          </p:cNvCxnSpPr>
          <p:nvPr/>
        </p:nvCxnSpPr>
        <p:spPr>
          <a:xfrm flipV="1">
            <a:off x="9580975" y="4291292"/>
            <a:ext cx="187525" cy="830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2CC0AC-D630-E4C2-DEDD-8E9100CDF35C}"/>
              </a:ext>
            </a:extLst>
          </p:cNvPr>
          <p:cNvCxnSpPr>
            <a:cxnSpLocks/>
            <a:stCxn id="47" idx="4"/>
          </p:cNvCxnSpPr>
          <p:nvPr/>
        </p:nvCxnSpPr>
        <p:spPr>
          <a:xfrm flipV="1">
            <a:off x="8929404" y="5118280"/>
            <a:ext cx="651571" cy="67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CC39FA-1447-F5B3-AD20-982AFF2C8C99}"/>
              </a:ext>
            </a:extLst>
          </p:cNvPr>
          <p:cNvCxnSpPr>
            <a:cxnSpLocks/>
            <a:stCxn id="51" idx="2"/>
          </p:cNvCxnSpPr>
          <p:nvPr/>
        </p:nvCxnSpPr>
        <p:spPr>
          <a:xfrm>
            <a:off x="8093028" y="4291293"/>
            <a:ext cx="84469" cy="801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E91A8C-71A7-A7FF-5CDB-1F0790C7AFD8}"/>
              </a:ext>
            </a:extLst>
          </p:cNvPr>
          <p:cNvCxnSpPr>
            <a:cxnSpLocks/>
            <a:stCxn id="47" idx="4"/>
          </p:cNvCxnSpPr>
          <p:nvPr/>
        </p:nvCxnSpPr>
        <p:spPr>
          <a:xfrm flipH="1" flipV="1">
            <a:off x="8190415" y="5089752"/>
            <a:ext cx="738989" cy="35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44B1EC-B07A-96D0-F2C6-145EDC98570F}"/>
              </a:ext>
            </a:extLst>
          </p:cNvPr>
          <p:cNvCxnSpPr>
            <a:cxnSpLocks/>
          </p:cNvCxnSpPr>
          <p:nvPr/>
        </p:nvCxnSpPr>
        <p:spPr>
          <a:xfrm flipV="1">
            <a:off x="8929404" y="4019991"/>
            <a:ext cx="839096" cy="2645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10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Maximum 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Maximum modulus of concentration of a norm is the maximum of the modulus of concentration of the norm restricted to sub-coordinates of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𝑅</m:t>
                        </m:r>
                      </m:e>
                      <m:sup>
                        <m:r>
                          <a:rPr lang="en-US" sz="2800" b="0" i="1" smtClean="0">
                            <a:solidFill>
                              <a:srgbClr val="C00000"/>
                            </a:solidFill>
                            <a:latin typeface="Cambria Math" panose="02040503050406030204" pitchFamily="18" charset="0"/>
                          </a:rPr>
                          <m:t>𝑛</m:t>
                        </m:r>
                      </m:sup>
                    </m:sSup>
                  </m:oMath>
                </a14:m>
                <a:endParaRPr lang="en-US" sz="2800" b="0"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Definition is robust to “average” norms that “hide” challenging behavior embedded in lower-dimensional space</a:t>
                </a:r>
              </a:p>
              <a:p>
                <a:pPr>
                  <a:buFont typeface="Wingdings" panose="05000000000000000000" pitchFamily="2" charset="2"/>
                  <a:buChar char="v"/>
                </a:pPr>
                <a:endParaRPr lang="en-US" dirty="0"/>
              </a:p>
              <a:p>
                <a:pPr>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𝐿</m:t>
                    </m:r>
                    <m:d>
                      <m:dPr>
                        <m:ctrlPr>
                          <a:rPr lang="en-US"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𝑥</m:t>
                        </m:r>
                      </m:e>
                    </m:d>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max</m:t>
                        </m:r>
                      </m:fName>
                      <m:e>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num>
                              <m:den>
                                <m:rad>
                                  <m:radPr>
                                    <m:degHide m:val="on"/>
                                    <m:ctrlPr>
                                      <a:rPr lang="en-US" i="1">
                                        <a:solidFill>
                                          <a:srgbClr val="C00000"/>
                                        </a:solidFill>
                                        <a:latin typeface="Cambria Math" panose="02040503050406030204" pitchFamily="18" charset="0"/>
                                      </a:rPr>
                                    </m:ctrlPr>
                                  </m:radPr>
                                  <m:deg/>
                                  <m:e>
                                    <m:r>
                                      <a:rPr lang="en-US" i="1">
                                        <a:solidFill>
                                          <a:srgbClr val="C00000"/>
                                        </a:solidFill>
                                        <a:latin typeface="Cambria Math" panose="02040503050406030204" pitchFamily="18" charset="0"/>
                                      </a:rPr>
                                      <m:t>𝑛</m:t>
                                    </m:r>
                                  </m:e>
                                </m:rad>
                              </m:den>
                            </m:f>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e>
                        </m:d>
                      </m:e>
                    </m:func>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r="-595"/>
                </a:stretch>
              </a:blipFill>
            </p:spPr>
            <p:txBody>
              <a:bodyPr/>
              <a:lstStyle/>
              <a:p>
                <a:r>
                  <a:rPr lang="en-US">
                    <a:noFill/>
                  </a:rPr>
                  <a:t> </a:t>
                </a:r>
              </a:p>
            </p:txBody>
          </p:sp>
        </mc:Fallback>
      </mc:AlternateContent>
    </p:spTree>
    <p:extLst>
      <p:ext uri="{BB962C8B-B14F-4D97-AF65-F5344CB8AC3E}">
        <p14:creationId xmlns:p14="http://schemas.microsoft.com/office/powerpoint/2010/main" val="237186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A norm is symmetric if it is invariant under permutations and sign flips on an input frequency vector</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0621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𝑐</m:t>
                          </m:r>
                        </m:e>
                      </m:d>
                    </m:oMath>
                  </m:oMathPara>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06210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50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Approximating Symmetric Norms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Only care about number of coordinates in each range </a:t>
                </a:r>
                <a14:m>
                  <m:oMath xmlns:m="http://schemas.openxmlformats.org/officeDocument/2006/math">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m:t>
                    </m:r>
                  </m:oMath>
                </a14:m>
                <a:r>
                  <a:rPr lang="en-US" dirty="0">
                    <a:solidFill>
                      <a:schemeClr val="tx1"/>
                    </a:solidFill>
                  </a:rPr>
                  <a:t> for some </a:t>
                </a:r>
                <a14:m>
                  <m:oMath xmlns:m="http://schemas.openxmlformats.org/officeDocument/2006/math">
                    <m:r>
                      <a:rPr lang="en-US" b="0" i="1" smtClean="0">
                        <a:solidFill>
                          <a:srgbClr val="C00000"/>
                        </a:solidFill>
                        <a:latin typeface="Cambria Math" panose="02040503050406030204" pitchFamily="18" charset="0"/>
                      </a:rPr>
                      <m:t>𝜉</m:t>
                    </m:r>
                    <m:r>
                      <a:rPr lang="en-US" b="0" i="1" smtClean="0">
                        <a:solidFill>
                          <a:srgbClr val="C00000"/>
                        </a:solidFill>
                        <a:latin typeface="Cambria Math" panose="02040503050406030204" pitchFamily="18" charset="0"/>
                      </a:rPr>
                      <m:t>&gt;1</m:t>
                    </m:r>
                  </m:oMath>
                </a14:m>
                <a:r>
                  <a:rPr lang="en-US" dirty="0">
                    <a:solidFill>
                      <a:schemeClr val="tx1"/>
                    </a:solidFill>
                  </a:rPr>
                  <a:t> a function of the desired accuracy parameter </a:t>
                </a:r>
                <a14:m>
                  <m:oMath xmlns:m="http://schemas.openxmlformats.org/officeDocument/2006/math">
                    <m:r>
                      <a:rPr lang="en-US" b="0" i="1" smtClean="0">
                        <a:solidFill>
                          <a:srgbClr val="C00000"/>
                        </a:solidFill>
                        <a:latin typeface="Cambria Math" panose="02040503050406030204" pitchFamily="18" charset="0"/>
                      </a:rPr>
                      <m:t>𝛼</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213411"/>
              </a:xfrm>
              <a:blipFill>
                <a:blip r:embed="rId2"/>
                <a:stretch>
                  <a:fillRect l="-1071" t="-7000" r="-13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55454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[1,2): 1</a:t>
                </a: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[2,4): </a:t>
                </a:r>
                <a:r>
                  <a:rPr lang="en-US" sz="3200" dirty="0">
                    <a:solidFill>
                      <a:srgbClr val="C00000"/>
                    </a:solidFill>
                  </a:rPr>
                  <a:t>3</a:t>
                </a:r>
                <a:endParaRPr lang="en-US" sz="3200" b="0" dirty="0">
                  <a:solidFill>
                    <a:srgbClr val="C00000"/>
                  </a:solidFill>
                </a:endParaRP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a:t>
                </a:r>
                <a:r>
                  <a:rPr lang="en-US" sz="3200" dirty="0">
                    <a:solidFill>
                      <a:srgbClr val="C00000"/>
                    </a:solidFill>
                  </a:rPr>
                  <a:t>4</a:t>
                </a:r>
                <a:r>
                  <a:rPr lang="en-US" sz="3200" b="0" dirty="0">
                    <a:solidFill>
                      <a:srgbClr val="C00000"/>
                    </a:solidFill>
                  </a:rPr>
                  <a:t>,8): 2</a:t>
                </a:r>
              </a:p>
              <a:p>
                <a:pPr algn="ctr"/>
                <a:endParaRPr lang="en-US" sz="320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5545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9D2CDE-CB98-AEAD-A263-F17E16C686A2}"/>
                  </a:ext>
                </a:extLst>
              </p:cNvPr>
              <p:cNvSpPr txBox="1"/>
              <p:nvPr/>
            </p:nvSpPr>
            <p:spPr>
              <a:xfrm>
                <a:off x="1701554" y="4354402"/>
                <a:ext cx="174307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𝜉</m:t>
                      </m:r>
                      <m:r>
                        <a:rPr lang="en-US" sz="3200" b="0" i="1" smtClean="0">
                          <a:solidFill>
                            <a:srgbClr val="C00000"/>
                          </a:solidFill>
                          <a:latin typeface="Cambria Math" panose="02040503050406030204" pitchFamily="18" charset="0"/>
                        </a:rPr>
                        <m:t>=2</m:t>
                      </m:r>
                    </m:oMath>
                  </m:oMathPara>
                </a14:m>
                <a:endParaRPr lang="en-US" sz="2800" dirty="0"/>
              </a:p>
            </p:txBody>
          </p:sp>
        </mc:Choice>
        <mc:Fallback xmlns="">
          <p:sp>
            <p:nvSpPr>
              <p:cNvPr id="7" name="TextBox 6">
                <a:extLst>
                  <a:ext uri="{FF2B5EF4-FFF2-40B4-BE49-F238E27FC236}">
                    <a16:creationId xmlns:a16="http://schemas.microsoft.com/office/drawing/2014/main" id="{5B9D2CDE-CB98-AEAD-A263-F17E16C686A2}"/>
                  </a:ext>
                </a:extLst>
              </p:cNvPr>
              <p:cNvSpPr txBox="1">
                <a:spLocks noRot="1" noChangeAspect="1" noMove="1" noResize="1" noEditPoints="1" noAdjustHandles="1" noChangeArrowheads="1" noChangeShapeType="1" noTextEdit="1"/>
              </p:cNvSpPr>
              <p:nvPr/>
            </p:nvSpPr>
            <p:spPr>
              <a:xfrm>
                <a:off x="1701554" y="4354402"/>
                <a:ext cx="174307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739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Level Sets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Level set </a:t>
                </a:r>
                <a14:m>
                  <m:oMath xmlns:m="http://schemas.openxmlformats.org/officeDocument/2006/math">
                    <m:r>
                      <a:rPr lang="en-US" i="1">
                        <a:solidFill>
                          <a:srgbClr val="C00000"/>
                        </a:solidFill>
                        <a:latin typeface="Cambria Math" panose="02040503050406030204" pitchFamily="18" charset="0"/>
                      </a:rPr>
                      <m:t>𝑖</m:t>
                    </m:r>
                    <m:r>
                      <a:rPr lang="en-US" i="1">
                        <a:solidFill>
                          <a:srgbClr val="C00000"/>
                        </a:solidFill>
                        <a:latin typeface="Cambria Math" panose="02040503050406030204" pitchFamily="18" charset="0"/>
                      </a:rPr>
                      <m:t> </m:t>
                    </m:r>
                  </m:oMath>
                </a14:m>
                <a:r>
                  <a:rPr lang="en-US" dirty="0"/>
                  <a:t>is the set of coordinates with magnitude in range </a:t>
                </a:r>
                <a14:m>
                  <m:oMath xmlns:m="http://schemas.openxmlformats.org/officeDocument/2006/math">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213411"/>
              </a:xfrm>
              <a:blipFill>
                <a:blip r:embed="rId2"/>
                <a:stretch>
                  <a:fillRect l="-1071" t="-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m:t>
                          </m:r>
                          <m:r>
                            <a:rPr lang="en-US" sz="3200" b="0" i="1" smtClean="0">
                              <a:solidFill>
                                <a:srgbClr val="00B050"/>
                              </a:solidFill>
                              <a:latin typeface="Cambria Math" panose="02040503050406030204" pitchFamily="18" charset="0"/>
                            </a:rPr>
                            <m:t>1,</m:t>
                          </m:r>
                          <m:r>
                            <a:rPr lang="en-US" sz="3200" b="0" i="1" smtClean="0">
                              <a:solidFill>
                                <a:srgbClr val="FFC000"/>
                              </a:solidFill>
                              <a:latin typeface="Cambria Math" panose="02040503050406030204" pitchFamily="18" charset="0"/>
                            </a:rPr>
                            <m:t>2,2,3,</m:t>
                          </m:r>
                          <m:r>
                            <a:rPr lang="en-US" sz="3200" b="0" i="1" smtClean="0">
                              <a:solidFill>
                                <a:srgbClr val="7030A0"/>
                              </a:solidFill>
                              <a:latin typeface="Cambria Math" panose="02040503050406030204" pitchFamily="18" charset="0"/>
                            </a:rPr>
                            <m:t>4,5</m:t>
                          </m:r>
                        </m:e>
                      </m:d>
                    </m:oMath>
                  </m:oMathPara>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584775"/>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1FEE61-9CA1-1F9E-3996-4AC6A61692DE}"/>
              </a:ext>
            </a:extLst>
          </p:cNvPr>
          <p:cNvSpPr txBox="1"/>
          <p:nvPr/>
        </p:nvSpPr>
        <p:spPr>
          <a:xfrm>
            <a:off x="1308848" y="4400569"/>
            <a:ext cx="2366681" cy="584775"/>
          </a:xfrm>
          <a:prstGeom prst="rect">
            <a:avLst/>
          </a:prstGeom>
          <a:noFill/>
        </p:spPr>
        <p:txBody>
          <a:bodyPr wrap="square">
            <a:spAutoFit/>
          </a:bodyPr>
          <a:lstStyle/>
          <a:p>
            <a:r>
              <a:rPr lang="en-US" sz="3200" dirty="0">
                <a:solidFill>
                  <a:srgbClr val="00B050"/>
                </a:solidFill>
              </a:rPr>
              <a:t>Level set 0</a:t>
            </a:r>
          </a:p>
        </p:txBody>
      </p:sp>
      <p:sp>
        <p:nvSpPr>
          <p:cNvPr id="8" name="TextBox 7">
            <a:extLst>
              <a:ext uri="{FF2B5EF4-FFF2-40B4-BE49-F238E27FC236}">
                <a16:creationId xmlns:a16="http://schemas.microsoft.com/office/drawing/2014/main" id="{04BD91E3-E750-65E2-C83C-642FFFED15D9}"/>
              </a:ext>
            </a:extLst>
          </p:cNvPr>
          <p:cNvSpPr txBox="1"/>
          <p:nvPr/>
        </p:nvSpPr>
        <p:spPr>
          <a:xfrm>
            <a:off x="5118848" y="5368757"/>
            <a:ext cx="2366681" cy="584775"/>
          </a:xfrm>
          <a:prstGeom prst="rect">
            <a:avLst/>
          </a:prstGeom>
          <a:noFill/>
        </p:spPr>
        <p:txBody>
          <a:bodyPr wrap="square">
            <a:spAutoFit/>
          </a:bodyPr>
          <a:lstStyle/>
          <a:p>
            <a:r>
              <a:rPr lang="en-US" sz="3200" dirty="0">
                <a:solidFill>
                  <a:srgbClr val="FFC000"/>
                </a:solidFill>
              </a:rPr>
              <a:t>Level set 1</a:t>
            </a:r>
          </a:p>
        </p:txBody>
      </p:sp>
      <p:sp>
        <p:nvSpPr>
          <p:cNvPr id="9" name="TextBox 8">
            <a:extLst>
              <a:ext uri="{FF2B5EF4-FFF2-40B4-BE49-F238E27FC236}">
                <a16:creationId xmlns:a16="http://schemas.microsoft.com/office/drawing/2014/main" id="{1EA77F04-D956-91E8-AD97-8218AF9BD8FD}"/>
              </a:ext>
            </a:extLst>
          </p:cNvPr>
          <p:cNvSpPr txBox="1"/>
          <p:nvPr/>
        </p:nvSpPr>
        <p:spPr>
          <a:xfrm>
            <a:off x="8794377" y="4400568"/>
            <a:ext cx="2366681" cy="584775"/>
          </a:xfrm>
          <a:prstGeom prst="rect">
            <a:avLst/>
          </a:prstGeom>
          <a:noFill/>
        </p:spPr>
        <p:txBody>
          <a:bodyPr wrap="square">
            <a:spAutoFit/>
          </a:bodyPr>
          <a:lstStyle/>
          <a:p>
            <a:r>
              <a:rPr lang="en-US" sz="3200" dirty="0">
                <a:solidFill>
                  <a:srgbClr val="7030A0"/>
                </a:solidFill>
              </a:rPr>
              <a:t>Level set 2</a:t>
            </a:r>
          </a:p>
        </p:txBody>
      </p:sp>
      <p:sp>
        <p:nvSpPr>
          <p:cNvPr id="3" name="Left Brace 2">
            <a:extLst>
              <a:ext uri="{FF2B5EF4-FFF2-40B4-BE49-F238E27FC236}">
                <a16:creationId xmlns:a16="http://schemas.microsoft.com/office/drawing/2014/main" id="{0C57796F-3750-DF10-0E38-C35A4303E3CC}"/>
              </a:ext>
            </a:extLst>
          </p:cNvPr>
          <p:cNvSpPr/>
          <p:nvPr/>
        </p:nvSpPr>
        <p:spPr>
          <a:xfrm rot="16200000">
            <a:off x="6186858" y="3847871"/>
            <a:ext cx="247667" cy="41145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1CC5237-E84D-3226-6261-71BBFE1451B6}"/>
              </a:ext>
            </a:extLst>
          </p:cNvPr>
          <p:cNvSpPr/>
          <p:nvPr/>
        </p:nvSpPr>
        <p:spPr>
          <a:xfrm rot="16200000">
            <a:off x="6817783" y="3666822"/>
            <a:ext cx="247667" cy="773547"/>
          </a:xfrm>
          <a:prstGeom prst="leftBrace">
            <a:avLst>
              <a:gd name="adj1" fmla="val 0"/>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179B861-483F-1DF8-7C23-3910A75BF0A7}"/>
              </a:ext>
            </a:extLst>
          </p:cNvPr>
          <p:cNvSpPr/>
          <p:nvPr/>
        </p:nvSpPr>
        <p:spPr>
          <a:xfrm rot="16200000">
            <a:off x="7555603" y="3803454"/>
            <a:ext cx="247667" cy="502449"/>
          </a:xfrm>
          <a:prstGeom prst="leftBrace">
            <a:avLst>
              <a:gd name="adj1" fmla="val 0"/>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7F8E40A-F753-3CEF-8CC7-132E7DA0A3DA}"/>
              </a:ext>
            </a:extLst>
          </p:cNvPr>
          <p:cNvCxnSpPr>
            <a:stCxn id="7" idx="0"/>
            <a:endCxn id="3" idx="1"/>
          </p:cNvCxnSpPr>
          <p:nvPr/>
        </p:nvCxnSpPr>
        <p:spPr>
          <a:xfrm flipV="1">
            <a:off x="2492189" y="4177430"/>
            <a:ext cx="3818503" cy="22313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776C8B-C31F-D203-53EB-28E574276E26}"/>
              </a:ext>
            </a:extLst>
          </p:cNvPr>
          <p:cNvCxnSpPr>
            <a:cxnSpLocks/>
            <a:stCxn id="8" idx="0"/>
          </p:cNvCxnSpPr>
          <p:nvPr/>
        </p:nvCxnSpPr>
        <p:spPr>
          <a:xfrm flipV="1">
            <a:off x="6302189" y="4177429"/>
            <a:ext cx="639427" cy="11913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459C608-BD0E-7C07-6522-92B79713AB84}"/>
              </a:ext>
            </a:extLst>
          </p:cNvPr>
          <p:cNvCxnSpPr>
            <a:cxnSpLocks/>
            <a:stCxn id="9" idx="0"/>
            <a:endCxn id="11" idx="1"/>
          </p:cNvCxnSpPr>
          <p:nvPr/>
        </p:nvCxnSpPr>
        <p:spPr>
          <a:xfrm flipH="1" flipV="1">
            <a:off x="7679437" y="4178512"/>
            <a:ext cx="2298281" cy="2220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46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Contribution of Level Sets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The </a:t>
            </a:r>
            <a:r>
              <a:rPr lang="en-US" i="1" dirty="0">
                <a:solidFill>
                  <a:srgbClr val="00B050"/>
                </a:solidFill>
              </a:rPr>
              <a:t>contribution</a:t>
            </a:r>
            <a:r>
              <a:rPr lang="en-US" dirty="0"/>
              <a:t> of the level set is the “amount” the level set contributes to the norm of the entire frequency vector</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107721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m:t>
                          </m:r>
                          <m:r>
                            <a:rPr lang="en-US" sz="3200" b="0" i="1" smtClean="0">
                              <a:solidFill>
                                <a:srgbClr val="00B050"/>
                              </a:solidFill>
                              <a:latin typeface="Cambria Math" panose="02040503050406030204" pitchFamily="18" charset="0"/>
                            </a:rPr>
                            <m:t>1,</m:t>
                          </m:r>
                          <m:r>
                            <a:rPr lang="en-US" sz="3200" b="0" i="1" smtClean="0">
                              <a:solidFill>
                                <a:srgbClr val="FFC000"/>
                              </a:solidFill>
                              <a:latin typeface="Cambria Math" panose="02040503050406030204" pitchFamily="18" charset="0"/>
                            </a:rPr>
                            <m:t>2,2,3,</m:t>
                          </m:r>
                          <m:r>
                            <a:rPr lang="en-US" sz="3200" b="0" i="1" smtClean="0">
                              <a:solidFill>
                                <a:srgbClr val="7030A0"/>
                              </a:solidFill>
                              <a:latin typeface="Cambria Math" panose="02040503050406030204" pitchFamily="18" charset="0"/>
                            </a:rPr>
                            <m:t>4,5</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0,0,0,</m:t>
                          </m:r>
                          <m:r>
                            <a:rPr lang="en-US" sz="3200" b="0" i="1" smtClean="0">
                              <a:solidFill>
                                <a:srgbClr val="FFC000"/>
                              </a:solidFill>
                              <a:latin typeface="Cambria Math" panose="02040503050406030204" pitchFamily="18" charset="0"/>
                            </a:rPr>
                            <m:t>2,2,3,</m:t>
                          </m:r>
                          <m:r>
                            <a:rPr lang="en-US" sz="3200" i="1">
                              <a:solidFill>
                                <a:srgbClr val="C00000"/>
                              </a:solidFill>
                              <a:latin typeface="Cambria Math" panose="02040503050406030204" pitchFamily="18" charset="0"/>
                            </a:rPr>
                            <m:t>0</m:t>
                          </m:r>
                          <m:r>
                            <a:rPr lang="en-US" sz="3200" b="0" i="1" smtClean="0">
                              <a:solidFill>
                                <a:srgbClr val="C00000"/>
                              </a:solidFill>
                              <a:latin typeface="Cambria Math" panose="02040503050406030204" pitchFamily="18" charset="0"/>
                            </a:rPr>
                            <m:t>,0</m:t>
                          </m:r>
                        </m:e>
                      </m:d>
                    </m:oMath>
                  </m:oMathPara>
                </a14:m>
                <a:endParaRPr lang="en-US" sz="3200" b="0" dirty="0">
                  <a:solidFill>
                    <a:srgbClr val="7030A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1077218"/>
              </a:xfrm>
              <a:prstGeom prst="rect">
                <a:avLst/>
              </a:prstGeom>
              <a:blipFill>
                <a:blip r:embed="rId2"/>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4BD91E3-E750-65E2-C83C-642FFFED15D9}"/>
              </a:ext>
            </a:extLst>
          </p:cNvPr>
          <p:cNvSpPr txBox="1"/>
          <p:nvPr/>
        </p:nvSpPr>
        <p:spPr>
          <a:xfrm>
            <a:off x="5118848" y="5368757"/>
            <a:ext cx="2366681" cy="584775"/>
          </a:xfrm>
          <a:prstGeom prst="rect">
            <a:avLst/>
          </a:prstGeom>
          <a:noFill/>
        </p:spPr>
        <p:txBody>
          <a:bodyPr wrap="square">
            <a:spAutoFit/>
          </a:bodyPr>
          <a:lstStyle/>
          <a:p>
            <a:r>
              <a:rPr lang="en-US" sz="3200" dirty="0">
                <a:solidFill>
                  <a:srgbClr val="FFC000"/>
                </a:solidFill>
              </a:rPr>
              <a:t>Level set 1</a:t>
            </a:r>
          </a:p>
        </p:txBody>
      </p:sp>
    </p:spTree>
    <p:extLst>
      <p:ext uri="{BB962C8B-B14F-4D97-AF65-F5344CB8AC3E}">
        <p14:creationId xmlns:p14="http://schemas.microsoft.com/office/powerpoint/2010/main" val="417287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431741"/>
              </a:xfrm>
            </p:spPr>
            <p:txBody>
              <a:bodyPr>
                <a:normAutofit/>
              </a:bodyPr>
              <a:lstStyle/>
              <a:p>
                <a:pPr>
                  <a:buFont typeface="Wingdings" panose="05000000000000000000" pitchFamily="2" charset="2"/>
                  <a:buChar char="v"/>
                </a:pPr>
                <a:r>
                  <a:rPr lang="en-US" dirty="0"/>
                  <a:t> A level set is </a:t>
                </a:r>
                <a:r>
                  <a:rPr lang="en-US" i="1" dirty="0">
                    <a:solidFill>
                      <a:srgbClr val="00B050"/>
                    </a:solidFill>
                  </a:rPr>
                  <a:t>important</a:t>
                </a:r>
                <a:r>
                  <a:rPr lang="en-US" dirty="0"/>
                  <a:t> if its contribution is an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𝛼</m:t>
                        </m:r>
                      </m:num>
                      <m:den>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e>
                        </m:func>
                      </m:den>
                    </m:f>
                    <m:r>
                      <a:rPr lang="en-US" sz="2800" b="0" i="1" smtClean="0">
                        <a:solidFill>
                          <a:srgbClr val="C00000"/>
                        </a:solidFill>
                        <a:latin typeface="Cambria Math" panose="02040503050406030204" pitchFamily="18" charset="0"/>
                      </a:rPr>
                      <m:t> </m:t>
                    </m:r>
                  </m:oMath>
                </a14:m>
                <a:r>
                  <a:rPr lang="en-US" dirty="0"/>
                  <a:t>fraction of the norm of the entire frequency vector</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solidFill>
                      <a:schemeClr val="tx1"/>
                    </a:solidFill>
                  </a:rPr>
                  <a:t> It suffices to estimate the contribution of the important level sets within </a:t>
                </a:r>
                <a14:m>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𝛼</m:t>
                            </m:r>
                          </m:num>
                          <m:den>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e>
                            </m:func>
                          </m:den>
                        </m:f>
                      </m:e>
                    </m:d>
                  </m:oMath>
                </a14:m>
                <a:r>
                  <a:rPr lang="en-US" dirty="0">
                    <a:solidFill>
                      <a:schemeClr val="tx1"/>
                    </a:solidFill>
                  </a:rPr>
                  <a:t>-approximation </a:t>
                </a:r>
                <a:r>
                  <a:rPr lang="en-US" dirty="0">
                    <a:solidFill>
                      <a:srgbClr val="0070C0"/>
                    </a:solidFill>
                  </a:rPr>
                  <a:t>[BlasiokBravermanChestnutKrauthgamerYang17]</a:t>
                </a:r>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431741"/>
              </a:xfrm>
              <a:blipFill>
                <a:blip r:embed="rId2"/>
                <a:stretch>
                  <a:fillRect l="-1071" t="-1100"/>
                </a:stretch>
              </a:blipFill>
            </p:spPr>
            <p:txBody>
              <a:bodyPr/>
              <a:lstStyle/>
              <a:p>
                <a:r>
                  <a:rPr lang="en-US">
                    <a:noFill/>
                  </a:rPr>
                  <a:t> </a:t>
                </a:r>
              </a:p>
            </p:txBody>
          </p:sp>
        </mc:Fallback>
      </mc:AlternateContent>
    </p:spTree>
    <p:extLst>
      <p:ext uri="{BB962C8B-B14F-4D97-AF65-F5344CB8AC3E}">
        <p14:creationId xmlns:p14="http://schemas.microsoft.com/office/powerpoint/2010/main" val="1689952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A norm is symmetric if it is invariant under permutations and sign flips on an input frequency vector</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5545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𝑐</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oMath>
                  </m:oMathPara>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55454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231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548281"/>
          </a:xfrm>
        </p:spPr>
        <p:txBody>
          <a:bodyPr>
            <a:normAutofit/>
          </a:bodyPr>
          <a:lstStyle/>
          <a:p>
            <a:pPr>
              <a:buFont typeface="Wingdings" panose="05000000000000000000" pitchFamily="2" charset="2"/>
              <a:buChar char="v"/>
            </a:pPr>
            <a:r>
              <a:rPr lang="en-US" dirty="0"/>
              <a:t> </a:t>
            </a:r>
            <a:r>
              <a:rPr lang="en-US" dirty="0">
                <a:solidFill>
                  <a:srgbClr val="00B050"/>
                </a:solidFill>
              </a:rPr>
              <a:t>Intuition:</a:t>
            </a:r>
            <a:r>
              <a:rPr lang="en-US" dirty="0"/>
              <a:t> Important level sets must either have large magnitude coordinates or a large number of coordinates</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How to privately release important level sets?</a:t>
            </a:r>
            <a:endParaRPr lang="en-US" dirty="0">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4369C3-91B0-93CF-8FFE-8945C1A7D6E0}"/>
                  </a:ext>
                </a:extLst>
              </p:cNvPr>
              <p:cNvSpPr/>
              <p:nvPr/>
            </p:nvSpPr>
            <p:spPr>
              <a:xfrm>
                <a:off x="2969342" y="3021107"/>
                <a:ext cx="6253315" cy="206210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1,1,1,…,1,1,</m:t>
                          </m:r>
                          <m:r>
                            <a:rPr lang="en-US" sz="3200" b="0" i="1" smtClean="0">
                              <a:solidFill>
                                <a:srgbClr val="FFC000"/>
                              </a:solidFill>
                              <a:latin typeface="Cambria Math" panose="02040503050406030204" pitchFamily="18" charset="0"/>
                            </a:rPr>
                            <m:t>10000</m:t>
                          </m:r>
                        </m:e>
                      </m:d>
                    </m:oMath>
                  </m:oMathPara>
                </a14:m>
                <a:endParaRPr lang="en-US" sz="3200" b="0" dirty="0">
                  <a:solidFill>
                    <a:srgbClr val="C00000"/>
                  </a:solidFill>
                </a:endParaRPr>
              </a:p>
              <a:p>
                <a:pPr algn="ctr"/>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,1,1,…,1,1,</m:t>
                          </m:r>
                          <m:r>
                            <a:rPr lang="en-US" sz="3200" b="0" i="1" smtClean="0">
                              <a:solidFill>
                                <a:srgbClr val="C00000"/>
                              </a:solidFill>
                              <a:latin typeface="Cambria Math" panose="02040503050406030204" pitchFamily="18" charset="0"/>
                            </a:rPr>
                            <m:t>0</m:t>
                          </m:r>
                        </m:e>
                      </m:d>
                    </m:oMath>
                  </m:oMathPara>
                </a14:m>
                <a:endParaRPr lang="en-US" sz="3200" b="0" dirty="0">
                  <a:solidFill>
                    <a:srgbClr val="7030A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0,0,0,…,0,0,</m:t>
                          </m:r>
                          <m:r>
                            <a:rPr lang="en-US" sz="3200" b="0" i="1" smtClean="0">
                              <a:solidFill>
                                <a:srgbClr val="FFC000"/>
                              </a:solidFill>
                              <a:latin typeface="Cambria Math" panose="02040503050406030204" pitchFamily="18" charset="0"/>
                            </a:rPr>
                            <m:t>10000</m:t>
                          </m:r>
                        </m:e>
                      </m:d>
                    </m:oMath>
                  </m:oMathPara>
                </a14:m>
                <a:endParaRPr lang="en-US" sz="3200" b="0" dirty="0">
                  <a:solidFill>
                    <a:srgbClr val="7030A0"/>
                  </a:solidFill>
                </a:endParaRPr>
              </a:p>
            </p:txBody>
          </p:sp>
        </mc:Choice>
        <mc:Fallback xmlns="">
          <p:sp>
            <p:nvSpPr>
              <p:cNvPr id="4" name="Rectangle 3">
                <a:extLst>
                  <a:ext uri="{FF2B5EF4-FFF2-40B4-BE49-F238E27FC236}">
                    <a16:creationId xmlns:a16="http://schemas.microsoft.com/office/drawing/2014/main" id="{0A4369C3-91B0-93CF-8FFE-8945C1A7D6E0}"/>
                  </a:ext>
                </a:extLst>
              </p:cNvPr>
              <p:cNvSpPr>
                <a:spLocks noRot="1" noChangeAspect="1" noMove="1" noResize="1" noEditPoints="1" noAdjustHandles="1" noChangeArrowheads="1" noChangeShapeType="1" noTextEdit="1"/>
              </p:cNvSpPr>
              <p:nvPr/>
            </p:nvSpPr>
            <p:spPr>
              <a:xfrm>
                <a:off x="2969342" y="3021107"/>
                <a:ext cx="6253315" cy="206210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058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548281"/>
              </a:xfrm>
            </p:spPr>
            <p:txBody>
              <a:bodyPr>
                <a:normAutofit/>
              </a:bodyPr>
              <a:lstStyle/>
              <a:p>
                <a:pPr>
                  <a:buFont typeface="Wingdings" panose="05000000000000000000" pitchFamily="2" charset="2"/>
                  <a:buChar char="v"/>
                </a:pPr>
                <a:r>
                  <a:rPr lang="en-US" dirty="0"/>
                  <a:t> </a:t>
                </a:r>
                <a:r>
                  <a:rPr lang="en-US" dirty="0">
                    <a:solidFill>
                      <a:srgbClr val="00B050"/>
                    </a:solidFill>
                  </a:rPr>
                  <a:t>Definition: </a:t>
                </a:r>
                <a:r>
                  <a:rPr lang="en-US" dirty="0"/>
                  <a:t>Define thresholds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𝑇</m:t>
                        </m:r>
                      </m:e>
                      <m:sub>
                        <m:r>
                          <a:rPr lang="en-US" sz="2800"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2</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r>
                      <a:rPr lang="en-US" i="1">
                        <a:solidFill>
                          <a:srgbClr val="C00000"/>
                        </a:solidFill>
                        <a:latin typeface="Cambria Math" panose="02040503050406030204" pitchFamily="18" charset="0"/>
                      </a:rPr>
                      <m:t> </m:t>
                    </m:r>
                  </m:oMath>
                </a14:m>
                <a:r>
                  <a:rPr lang="en-US" dirty="0"/>
                  <a:t>is “high” if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𝜉</m:t>
                        </m:r>
                      </m:e>
                      <m:sup>
                        <m:r>
                          <a:rPr lang="en-US" b="0" i="1" smtClean="0">
                            <a:solidFill>
                              <a:srgbClr val="C00000"/>
                            </a:solidFill>
                            <a:latin typeface="Cambria Math" panose="02040503050406030204" pitchFamily="18" charset="0"/>
                          </a:rPr>
                          <m:t>𝑖</m:t>
                        </m:r>
                      </m:sup>
                    </m:s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1</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t> is “medium” if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𝜉</m:t>
                        </m:r>
                      </m:e>
                      <m:sup>
                        <m:r>
                          <a:rPr lang="en-US" i="1">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p>
                    </m:sSup>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 </m:t>
                    </m:r>
                  </m:oMath>
                </a14:m>
                <a:r>
                  <a:rPr lang="en-US" dirty="0"/>
                  <a:t>and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𝜉</m:t>
                        </m:r>
                      </m:e>
                      <m:sup>
                        <m:r>
                          <a:rPr lang="en-US" b="0" i="1" smtClean="0">
                            <a:solidFill>
                              <a:srgbClr val="C00000"/>
                            </a:solidFill>
                            <a:latin typeface="Cambria Math" panose="02040503050406030204" pitchFamily="18" charset="0"/>
                          </a:rPr>
                          <m:t>𝑖</m:t>
                        </m:r>
                      </m:sup>
                    </m:s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2</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t> is “low” if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𝜉</m:t>
                        </m:r>
                      </m:e>
                      <m:sup>
                        <m:r>
                          <a:rPr lang="en-US" i="1">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p>
                    </m:sSup>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i="1">
                            <a:solidFill>
                              <a:srgbClr val="C00000"/>
                            </a:solidFill>
                            <a:latin typeface="Cambria Math" panose="02040503050406030204" pitchFamily="18" charset="0"/>
                          </a:rPr>
                          <m:t>2</m:t>
                        </m:r>
                      </m:sub>
                    </m:sSub>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Intuition:</a:t>
                </a:r>
                <a:r>
                  <a:rPr lang="en-US" dirty="0"/>
                  <a:t> Important </a:t>
                </a:r>
                <a:r>
                  <a:rPr lang="en-US" dirty="0">
                    <a:solidFill>
                      <a:srgbClr val="FF0000"/>
                    </a:solidFill>
                  </a:rPr>
                  <a:t>high</a:t>
                </a:r>
                <a:r>
                  <a:rPr lang="en-US" dirty="0"/>
                  <a:t> level sets have </a:t>
                </a:r>
                <a:r>
                  <a:rPr lang="en-US" dirty="0">
                    <a:solidFill>
                      <a:srgbClr val="FF0000"/>
                    </a:solidFill>
                  </a:rPr>
                  <a:t>large coordinates</a:t>
                </a:r>
                <a:r>
                  <a:rPr lang="en-US" dirty="0"/>
                  <a:t>, important </a:t>
                </a:r>
                <a:r>
                  <a:rPr lang="en-US" dirty="0">
                    <a:solidFill>
                      <a:srgbClr val="00B0F0"/>
                    </a:solidFill>
                  </a:rPr>
                  <a:t>low</a:t>
                </a:r>
                <a:r>
                  <a:rPr lang="en-US" dirty="0"/>
                  <a:t> level sets have a </a:t>
                </a:r>
                <a:r>
                  <a:rPr lang="en-US" dirty="0">
                    <a:solidFill>
                      <a:srgbClr val="00B0F0"/>
                    </a:solidFill>
                  </a:rPr>
                  <a:t>large number of coordinates</a:t>
                </a:r>
                <a:r>
                  <a:rPr lang="en-US" dirty="0"/>
                  <a:t>, important </a:t>
                </a:r>
                <a:r>
                  <a:rPr lang="en-US" dirty="0">
                    <a:solidFill>
                      <a:srgbClr val="FFC000"/>
                    </a:solidFill>
                  </a:rPr>
                  <a:t>medium</a:t>
                </a:r>
                <a:r>
                  <a:rPr lang="en-US" dirty="0"/>
                  <a:t> level sets have a </a:t>
                </a:r>
                <a:r>
                  <a:rPr lang="en-US" dirty="0">
                    <a:solidFill>
                      <a:srgbClr val="FFC000"/>
                    </a:solidFill>
                  </a:rPr>
                  <a:t>combination of the two</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548281"/>
              </a:xfrm>
              <a:blipFill>
                <a:blip r:embed="rId2"/>
                <a:stretch>
                  <a:fillRect l="-1071" t="-2142"/>
                </a:stretch>
              </a:blipFill>
            </p:spPr>
            <p:txBody>
              <a:bodyPr/>
              <a:lstStyle/>
              <a:p>
                <a:r>
                  <a:rPr lang="en-US">
                    <a:noFill/>
                  </a:rPr>
                  <a:t> </a:t>
                </a:r>
              </a:p>
            </p:txBody>
          </p:sp>
        </mc:Fallback>
      </mc:AlternateContent>
    </p:spTree>
    <p:extLst>
      <p:ext uri="{BB962C8B-B14F-4D97-AF65-F5344CB8AC3E}">
        <p14:creationId xmlns:p14="http://schemas.microsoft.com/office/powerpoint/2010/main" val="213839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Font typeface="Wingdings" panose="05000000000000000000" pitchFamily="2" charset="2"/>
                  <a:buChar char="v"/>
                </a:pPr>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Font typeface="Wingdings" panose="05000000000000000000" pitchFamily="2" charset="2"/>
                  <a:buChar char="v"/>
                </a:pPr>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buFont typeface="Wingdings" panose="05000000000000000000" pitchFamily="2" charset="2"/>
                  <a:buChar char="v"/>
                </a:pPr>
                <a:endParaRPr lang="en-US" dirty="0">
                  <a:solidFill>
                    <a:schemeClr val="tx1"/>
                  </a:solidFill>
                </a:endParaRPr>
              </a:p>
              <a:p>
                <a:pPr lvl="1">
                  <a:buFont typeface="Wingdings" panose="05000000000000000000" pitchFamily="2" charset="2"/>
                  <a:buChar char="v"/>
                </a:pPr>
                <a:endParaRPr lang="en-US" dirty="0"/>
              </a:p>
              <a:p>
                <a:pPr marL="457200" lvl="1" indent="0">
                  <a:buNone/>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pPr>
                  <a:buFont typeface="Wingdings" panose="05000000000000000000" pitchFamily="2" charset="2"/>
                  <a:buChar char="v"/>
                </a:pPr>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387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C00000"/>
                </a:solidFill>
              </a:rPr>
              <a:t>CountSketch</a:t>
            </a:r>
            <a:endParaRPr lang="en-US" dirty="0">
              <a:solidFill>
                <a:srgbClr val="C0000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Font typeface="Wingdings" panose="05000000000000000000" pitchFamily="2" charset="2"/>
                  <a:buChar char="v"/>
                </a:pPr>
                <a:r>
                  <a:rPr lang="en-US" dirty="0"/>
                  <a:t> Given a threshold/accuracy parameter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there exists a one-pass streaming algorithm COUNTSKETCH that outputs an estimated frequency for each element, with additive error </a:t>
                </a:r>
                <a14:m>
                  <m:oMath xmlns:m="http://schemas.openxmlformats.org/officeDocument/2006/math">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oMath>
                </a14:m>
                <a:endParaRPr lang="en-US" dirty="0"/>
              </a:p>
              <a:p>
                <a:pPr>
                  <a:buFont typeface="Wingdings" panose="05000000000000000000" pitchFamily="2" charset="2"/>
                  <a:buChar char="v"/>
                </a:pPr>
                <a:r>
                  <a:rPr lang="en-US" dirty="0"/>
                  <a:t> The algorithm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𝛼</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𝑚</m:t>
                            </m:r>
                          </m:e>
                        </m:func>
                      </m:e>
                    </m:d>
                  </m:oMath>
                </a14:m>
                <a:r>
                  <a:rPr lang="en-US" dirty="0"/>
                  <a:t> space</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p:spTree>
    <p:extLst>
      <p:ext uri="{BB962C8B-B14F-4D97-AF65-F5344CB8AC3E}">
        <p14:creationId xmlns:p14="http://schemas.microsoft.com/office/powerpoint/2010/main" val="3192501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C00000"/>
                </a:solidFill>
              </a:rPr>
              <a:t>CountSketch</a:t>
            </a:r>
            <a:endParaRPr lang="en-US" dirty="0">
              <a:solidFill>
                <a:srgbClr val="C0000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2062103"/>
              </a:xfrm>
            </p:spPr>
            <p:txBody>
              <a:bodyPr>
                <a:normAutofit/>
              </a:bodyPr>
              <a:lstStyle/>
              <a:p>
                <a:pPr>
                  <a:buFont typeface="Wingdings" panose="05000000000000000000" pitchFamily="2" charset="2"/>
                  <a:buChar char="v"/>
                </a:pPr>
                <a:r>
                  <a:rPr lang="en-US" dirty="0"/>
                  <a:t> COUNTSKETCH with threshold/accuracy parameter</a:t>
                </a:r>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m:rPr>
                                <m:sty m:val="p"/>
                              </m:rPr>
                              <a:rPr lang="en-US">
                                <a:solidFill>
                                  <a:srgbClr val="C00000"/>
                                </a:solidFill>
                                <a:latin typeface="Cambria Math" panose="02040503050406030204" pitchFamily="18" charset="0"/>
                              </a:rPr>
                              <m:t>poly</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e>
                            </m:d>
                          </m:num>
                          <m:den>
                            <m:r>
                              <a:rPr lang="en-US" i="1">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poly</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𝑚</m:t>
                                </m:r>
                              </m:e>
                            </m:func>
                          </m:den>
                        </m:f>
                      </m:e>
                    </m:d>
                  </m:oMath>
                </a14:m>
                <a:r>
                  <a:rPr lang="en-US" dirty="0"/>
                  <a:t> will find the important high level sets because their magnitude is so large, but it will miss the others</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2062103"/>
              </a:xfrm>
              <a:blipFill>
                <a:blip r:embed="rId2"/>
                <a:stretch>
                  <a:fillRect l="-1071" r="-1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2969342" y="3887728"/>
                <a:ext cx="6253315" cy="206210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1,1,1,…,1,1,</m:t>
                          </m:r>
                          <m:r>
                            <a:rPr lang="en-US" sz="3200" b="0" i="1" smtClean="0">
                              <a:solidFill>
                                <a:srgbClr val="FFC000"/>
                              </a:solidFill>
                              <a:latin typeface="Cambria Math" panose="02040503050406030204" pitchFamily="18" charset="0"/>
                            </a:rPr>
                            <m:t>10000</m:t>
                          </m:r>
                        </m:e>
                      </m:d>
                    </m:oMath>
                  </m:oMathPara>
                </a14:m>
                <a:endParaRPr lang="en-US" sz="3200" b="0" dirty="0">
                  <a:solidFill>
                    <a:srgbClr val="C00000"/>
                  </a:solidFill>
                </a:endParaRPr>
              </a:p>
              <a:p>
                <a:pPr algn="ctr"/>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,1,1,…,1,1,</m:t>
                          </m:r>
                          <m:r>
                            <a:rPr lang="en-US" sz="3200" b="0" i="1" smtClean="0">
                              <a:solidFill>
                                <a:srgbClr val="C00000"/>
                              </a:solidFill>
                              <a:latin typeface="Cambria Math" panose="02040503050406030204" pitchFamily="18" charset="0"/>
                            </a:rPr>
                            <m:t>0</m:t>
                          </m:r>
                        </m:e>
                      </m:d>
                    </m:oMath>
                  </m:oMathPara>
                </a14:m>
                <a:endParaRPr lang="en-US" sz="3200" b="0" dirty="0">
                  <a:solidFill>
                    <a:srgbClr val="7030A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0,0,0,…,0,0,</m:t>
                          </m:r>
                          <m:r>
                            <a:rPr lang="en-US" sz="3200" b="0" i="1" smtClean="0">
                              <a:solidFill>
                                <a:srgbClr val="FFC000"/>
                              </a:solidFill>
                              <a:latin typeface="Cambria Math" panose="02040503050406030204" pitchFamily="18" charset="0"/>
                            </a:rPr>
                            <m:t>10000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2969342" y="3887728"/>
                <a:ext cx="6253315" cy="206210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7528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Subsampling the Universe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667250"/>
              </a:xfrm>
            </p:spPr>
            <p:txBody>
              <a:bodyPr>
                <a:normAutofit/>
              </a:bodyPr>
              <a:lstStyle/>
              <a:p>
                <a:pPr>
                  <a:buClr>
                    <a:schemeClr val="tx1"/>
                  </a:buClr>
                  <a:buFont typeface="Wingdings" panose="05000000000000000000" pitchFamily="2" charset="2"/>
                  <a:buChar char="v"/>
                </a:pPr>
                <a:r>
                  <a:rPr lang="en-US" dirty="0"/>
                  <a:t> Sample coordinates of the universe with probability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2</m:t>
                            </m:r>
                          </m:e>
                          <m:sup>
                            <m:r>
                              <a:rPr lang="en-US" sz="2800" b="0" i="1" smtClean="0">
                                <a:solidFill>
                                  <a:srgbClr val="C00000"/>
                                </a:solidFill>
                                <a:latin typeface="Cambria Math" panose="02040503050406030204" pitchFamily="18" charset="0"/>
                              </a:rPr>
                              <m:t>𝑗</m:t>
                            </m:r>
                          </m:sup>
                        </m:sSup>
                      </m:den>
                    </m:f>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=0,1,…,</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e>
                    </m:func>
                  </m:oMath>
                </a14:m>
                <a:r>
                  <a:rPr lang="en-US" b="0" dirty="0">
                    <a:solidFill>
                      <a:srgbClr val="C00000"/>
                    </a:solidFill>
                  </a:rPr>
                  <a:t> </a:t>
                </a:r>
                <a:r>
                  <a:rPr lang="en-US" b="0" dirty="0">
                    <a:solidFill>
                      <a:srgbClr val="0070C0"/>
                    </a:solidFill>
                  </a:rPr>
                  <a:t>[IndykWoodruff05]</a:t>
                </a:r>
                <a:endParaRPr lang="en-US" b="0" dirty="0">
                  <a:solidFill>
                    <a:srgbClr val="C00000"/>
                  </a:solidFill>
                </a:endParaRPr>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r>
                  <a:rPr lang="en-US" dirty="0"/>
                  <a:t> The important medium and low level sets will be heavy-hitters in the subsampled streams!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667250"/>
              </a:xfrm>
              <a:blipFill>
                <a:blip r:embed="rId2"/>
                <a:stretch>
                  <a:fillRect l="-1071"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1290918" y="3021107"/>
                <a:ext cx="9386047" cy="156966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𝑐</m:t>
                      </m:r>
                      <m:r>
                        <a:rPr lang="en-US" sz="320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m:t>
                          </m:r>
                          <m:r>
                            <a:rPr lang="en-US" sz="3200" b="0" i="1" smtClean="0">
                              <a:solidFill>
                                <a:srgbClr val="00B050"/>
                              </a:solidFill>
                              <a:latin typeface="Cambria Math" panose="02040503050406030204" pitchFamily="18" charset="0"/>
                            </a:rPr>
                            <m:t>1,1,1,1,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1,1,1,</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,1,</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1,0,0,</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0,0,0,1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1290918" y="3021107"/>
                <a:ext cx="9386047" cy="15696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5021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Subsampling the Universe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Sample coordinates of the universe with probability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2</m:t>
                            </m:r>
                          </m:e>
                          <m:sup>
                            <m:r>
                              <a:rPr lang="en-US" sz="2800" b="0" i="1" smtClean="0">
                                <a:solidFill>
                                  <a:srgbClr val="C00000"/>
                                </a:solidFill>
                                <a:latin typeface="Cambria Math" panose="02040503050406030204" pitchFamily="18" charset="0"/>
                              </a:rPr>
                              <m:t>𝑗</m:t>
                            </m:r>
                          </m:sup>
                        </m:sSup>
                      </m:den>
                    </m:f>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=0,1,…,</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e>
                    </m:func>
                  </m:oMath>
                </a14:m>
                <a:r>
                  <a:rPr lang="en-US" dirty="0">
                    <a:solidFill>
                      <a:srgbClr val="C00000"/>
                    </a:solidFill>
                  </a:rPr>
                  <a:t> </a:t>
                </a:r>
                <a:r>
                  <a:rPr lang="en-US" dirty="0">
                    <a:solidFill>
                      <a:srgbClr val="0070C0"/>
                    </a:solidFill>
                  </a:rPr>
                  <a:t>[IndykWoodruff05]</a:t>
                </a:r>
                <a:endParaRPr lang="en-US" b="0" dirty="0">
                  <a:solidFill>
                    <a:srgbClr val="C00000"/>
                  </a:solidFill>
                </a:endParaRPr>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r>
                  <a:rPr lang="en-US" dirty="0"/>
                  <a:t> Will find the important medium and low level sets</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2"/>
                <a:stretch>
                  <a:fillRect l="-1071" t="-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1290918" y="3021107"/>
                <a:ext cx="9386047" cy="156966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𝑐</m:t>
                      </m:r>
                      <m:r>
                        <a:rPr lang="en-US" sz="320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m:t>
                          </m:r>
                          <m:r>
                            <a:rPr lang="en-US" sz="3200" b="0" i="1" smtClean="0">
                              <a:solidFill>
                                <a:srgbClr val="00B050"/>
                              </a:solidFill>
                              <a:latin typeface="Cambria Math" panose="02040503050406030204" pitchFamily="18" charset="0"/>
                            </a:rPr>
                            <m:t>1,1,1,1,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1,1,1,</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,1,</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1,0,0,</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0,0,0,1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1290918" y="3021107"/>
                <a:ext cx="9386047" cy="15696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672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Towards Privacy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PRIVCOUNTSKETCH, private release of heavy-hitters, by adding Laplacian noise to each coordinate</a:t>
                </a:r>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r>
                  <a:rPr lang="en-US" dirty="0"/>
                  <a:t> Even though PRIVCOUNTSKETCH estimates </a:t>
                </a:r>
                <a14:m>
                  <m:oMath xmlns:m="http://schemas.openxmlformats.org/officeDocument/2006/math">
                    <m:r>
                      <a:rPr lang="en-US" sz="2800" b="0" i="1" smtClean="0">
                        <a:solidFill>
                          <a:srgbClr val="C00000"/>
                        </a:solidFill>
                        <a:latin typeface="Cambria Math" panose="02040503050406030204" pitchFamily="18" charset="0"/>
                      </a:rPr>
                      <m:t>𝑛</m:t>
                    </m:r>
                  </m:oMath>
                </a14:m>
                <a:r>
                  <a:rPr lang="en-US" dirty="0"/>
                  <a:t> frequencies, only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𝛼</m:t>
                                </m:r>
                              </m:e>
                              <m:sup>
                                <m:r>
                                  <a:rPr lang="en-US" b="0" i="1" smtClean="0">
                                    <a:solidFill>
                                      <a:srgbClr val="C00000"/>
                                    </a:solidFill>
                                    <a:latin typeface="Cambria Math" panose="02040503050406030204" pitchFamily="18" charset="0"/>
                                  </a:rPr>
                                  <m:t>2</m:t>
                                </m:r>
                              </m:sup>
                            </m:sSup>
                          </m:den>
                        </m:f>
                      </m:e>
                    </m:d>
                  </m:oMath>
                </a14:m>
                <a:r>
                  <a:rPr lang="en-US" dirty="0"/>
                  <a:t> frequencies are released, so only need to add Laplacian noise with scale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𝛼</m:t>
                                </m:r>
                              </m:e>
                              <m:sup>
                                <m:r>
                                  <a:rPr lang="en-US" i="1">
                                    <a:solidFill>
                                      <a:srgbClr val="C00000"/>
                                    </a:solidFill>
                                    <a:latin typeface="Cambria Math" panose="02040503050406030204" pitchFamily="18" charset="0"/>
                                  </a:rPr>
                                  <m:t>2</m:t>
                                </m:r>
                              </m:sup>
                            </m:sSup>
                          </m:den>
                        </m:f>
                      </m:e>
                    </m:d>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2"/>
                <a:stretch>
                  <a:fillRect l="-1071" t="-2222"/>
                </a:stretch>
              </a:blipFill>
            </p:spPr>
            <p:txBody>
              <a:bodyPr/>
              <a:lstStyle/>
              <a:p>
                <a:r>
                  <a:rPr lang="en-US">
                    <a:noFill/>
                  </a:rPr>
                  <a:t> </a:t>
                </a:r>
              </a:p>
            </p:txBody>
          </p:sp>
        </mc:Fallback>
      </mc:AlternateContent>
    </p:spTree>
    <p:extLst>
      <p:ext uri="{BB962C8B-B14F-4D97-AF65-F5344CB8AC3E}">
        <p14:creationId xmlns:p14="http://schemas.microsoft.com/office/powerpoint/2010/main" val="1956656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Towards Privacy</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Even Laplacian noise with scale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𝛼</m:t>
                                </m:r>
                              </m:e>
                              <m:sup>
                                <m:r>
                                  <a:rPr lang="en-US" i="1">
                                    <a:solidFill>
                                      <a:srgbClr val="C00000"/>
                                    </a:solidFill>
                                    <a:latin typeface="Cambria Math" panose="02040503050406030204" pitchFamily="18" charset="0"/>
                                  </a:rPr>
                                  <m:t>2</m:t>
                                </m:r>
                              </m:sup>
                            </m:sSup>
                          </m:den>
                        </m:f>
                      </m:e>
                    </m:d>
                  </m:oMath>
                </a14:m>
                <a:r>
                  <a:rPr lang="en-US" dirty="0"/>
                  <a:t> is too much noise for important low level sets</a:t>
                </a:r>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r>
                  <a:rPr lang="en-US" dirty="0"/>
                  <a:t> Instead add Laplacian noise to the </a:t>
                </a:r>
                <a:r>
                  <a:rPr lang="en-US" i="1" dirty="0">
                    <a:solidFill>
                      <a:srgbClr val="00B050"/>
                    </a:solidFill>
                  </a:rPr>
                  <a:t>size</a:t>
                </a:r>
                <a:r>
                  <a:rPr lang="en-US" dirty="0">
                    <a:solidFill>
                      <a:srgbClr val="00B050"/>
                    </a:solidFill>
                  </a:rPr>
                  <a:t> </a:t>
                </a:r>
                <a:r>
                  <a:rPr lang="en-US" dirty="0"/>
                  <a:t>of each important low level set</a:t>
                </a:r>
                <a:endParaRPr lang="en-US" i="1"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2"/>
                <a:stretch>
                  <a:fillRect l="-1071" r="-833"/>
                </a:stretch>
              </a:blipFill>
            </p:spPr>
            <p:txBody>
              <a:bodyPr/>
              <a:lstStyle/>
              <a:p>
                <a:r>
                  <a:rPr lang="en-US">
                    <a:noFill/>
                  </a:rPr>
                  <a:t> </a:t>
                </a:r>
              </a:p>
            </p:txBody>
          </p:sp>
        </mc:Fallback>
      </mc:AlternateContent>
    </p:spTree>
    <p:extLst>
      <p:ext uri="{BB962C8B-B14F-4D97-AF65-F5344CB8AC3E}">
        <p14:creationId xmlns:p14="http://schemas.microsoft.com/office/powerpoint/2010/main" val="1858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ABF91E-CB2E-068B-33E4-D0FE23A7BF21}"/>
              </a:ext>
            </a:extLst>
          </p:cNvPr>
          <p:cNvSpPr/>
          <p:nvPr/>
        </p:nvSpPr>
        <p:spPr>
          <a:xfrm>
            <a:off x="573742" y="618564"/>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High Level Sets</a:t>
            </a:r>
          </a:p>
        </p:txBody>
      </p:sp>
      <p:sp>
        <p:nvSpPr>
          <p:cNvPr id="9" name="Rectangle 8">
            <a:extLst>
              <a:ext uri="{FF2B5EF4-FFF2-40B4-BE49-F238E27FC236}">
                <a16:creationId xmlns:a16="http://schemas.microsoft.com/office/drawing/2014/main" id="{C84CA312-7281-A049-6875-A61D93E6DC33}"/>
              </a:ext>
            </a:extLst>
          </p:cNvPr>
          <p:cNvSpPr/>
          <p:nvPr/>
        </p:nvSpPr>
        <p:spPr>
          <a:xfrm>
            <a:off x="573741" y="2788023"/>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Medium Level Sets</a:t>
            </a:r>
          </a:p>
        </p:txBody>
      </p:sp>
      <p:sp>
        <p:nvSpPr>
          <p:cNvPr id="10" name="Rectangle 9">
            <a:extLst>
              <a:ext uri="{FF2B5EF4-FFF2-40B4-BE49-F238E27FC236}">
                <a16:creationId xmlns:a16="http://schemas.microsoft.com/office/drawing/2014/main" id="{AB3DC9C7-F4E7-10E5-73D2-1F5246F6B7EB}"/>
              </a:ext>
            </a:extLst>
          </p:cNvPr>
          <p:cNvSpPr/>
          <p:nvPr/>
        </p:nvSpPr>
        <p:spPr>
          <a:xfrm>
            <a:off x="573741" y="4957482"/>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Low Level Sets</a:t>
            </a:r>
          </a:p>
        </p:txBody>
      </p:sp>
      <p:sp>
        <p:nvSpPr>
          <p:cNvPr id="11" name="Rectangle 10">
            <a:extLst>
              <a:ext uri="{FF2B5EF4-FFF2-40B4-BE49-F238E27FC236}">
                <a16:creationId xmlns:a16="http://schemas.microsoft.com/office/drawing/2014/main" id="{D2DAAB65-0BAB-B51F-FAFA-BADE3C721207}"/>
              </a:ext>
            </a:extLst>
          </p:cNvPr>
          <p:cNvSpPr/>
          <p:nvPr/>
        </p:nvSpPr>
        <p:spPr>
          <a:xfrm>
            <a:off x="3532095" y="618564"/>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PRIVCOUNTSKETCH</a:t>
            </a:r>
          </a:p>
        </p:txBody>
      </p:sp>
      <p:sp>
        <p:nvSpPr>
          <p:cNvPr id="12" name="Rectangle 11">
            <a:extLst>
              <a:ext uri="{FF2B5EF4-FFF2-40B4-BE49-F238E27FC236}">
                <a16:creationId xmlns:a16="http://schemas.microsoft.com/office/drawing/2014/main" id="{50B5DD7F-9EF4-321D-B0E4-58551B10BBF4}"/>
              </a:ext>
            </a:extLst>
          </p:cNvPr>
          <p:cNvSpPr/>
          <p:nvPr/>
        </p:nvSpPr>
        <p:spPr>
          <a:xfrm>
            <a:off x="3119719" y="2788023"/>
            <a:ext cx="1783976"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Subsampling</a:t>
            </a:r>
          </a:p>
        </p:txBody>
      </p:sp>
      <p:sp>
        <p:nvSpPr>
          <p:cNvPr id="13" name="Rectangle 12">
            <a:extLst>
              <a:ext uri="{FF2B5EF4-FFF2-40B4-BE49-F238E27FC236}">
                <a16:creationId xmlns:a16="http://schemas.microsoft.com/office/drawing/2014/main" id="{FD38E035-1A60-3281-8EA7-7A4559BEA8CC}"/>
              </a:ext>
            </a:extLst>
          </p:cNvPr>
          <p:cNvSpPr/>
          <p:nvPr/>
        </p:nvSpPr>
        <p:spPr>
          <a:xfrm>
            <a:off x="5459509" y="2788023"/>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PRIVCOUNTSKETCH + Rescaling level set sizes</a:t>
            </a:r>
          </a:p>
        </p:txBody>
      </p:sp>
      <p:sp>
        <p:nvSpPr>
          <p:cNvPr id="14" name="Rectangle 13">
            <a:extLst>
              <a:ext uri="{FF2B5EF4-FFF2-40B4-BE49-F238E27FC236}">
                <a16:creationId xmlns:a16="http://schemas.microsoft.com/office/drawing/2014/main" id="{FA15AAF2-CDA3-41E5-465E-5336E74AB5DD}"/>
              </a:ext>
            </a:extLst>
          </p:cNvPr>
          <p:cNvSpPr/>
          <p:nvPr/>
        </p:nvSpPr>
        <p:spPr>
          <a:xfrm>
            <a:off x="8758522" y="618564"/>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magnitudes of coordinates</a:t>
            </a:r>
          </a:p>
        </p:txBody>
      </p:sp>
      <p:sp>
        <p:nvSpPr>
          <p:cNvPr id="15" name="Rectangle 14">
            <a:extLst>
              <a:ext uri="{FF2B5EF4-FFF2-40B4-BE49-F238E27FC236}">
                <a16:creationId xmlns:a16="http://schemas.microsoft.com/office/drawing/2014/main" id="{F88258F3-92C1-1B87-EED1-04C9E4460C81}"/>
              </a:ext>
            </a:extLst>
          </p:cNvPr>
          <p:cNvSpPr/>
          <p:nvPr/>
        </p:nvSpPr>
        <p:spPr>
          <a:xfrm>
            <a:off x="8758522" y="2788023"/>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sizes of level sets</a:t>
            </a:r>
          </a:p>
        </p:txBody>
      </p:sp>
      <p:sp>
        <p:nvSpPr>
          <p:cNvPr id="16" name="Rectangle 15">
            <a:extLst>
              <a:ext uri="{FF2B5EF4-FFF2-40B4-BE49-F238E27FC236}">
                <a16:creationId xmlns:a16="http://schemas.microsoft.com/office/drawing/2014/main" id="{FA477D42-ABE2-9794-732D-B08A368943EE}"/>
              </a:ext>
            </a:extLst>
          </p:cNvPr>
          <p:cNvSpPr/>
          <p:nvPr/>
        </p:nvSpPr>
        <p:spPr>
          <a:xfrm>
            <a:off x="3119719" y="4957482"/>
            <a:ext cx="1783976"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Subsampling</a:t>
            </a:r>
          </a:p>
        </p:txBody>
      </p:sp>
      <p:sp>
        <p:nvSpPr>
          <p:cNvPr id="17" name="Rectangle 16">
            <a:extLst>
              <a:ext uri="{FF2B5EF4-FFF2-40B4-BE49-F238E27FC236}">
                <a16:creationId xmlns:a16="http://schemas.microsoft.com/office/drawing/2014/main" id="{5BC5E148-E434-38BE-A51B-227A854C8BD4}"/>
              </a:ext>
            </a:extLst>
          </p:cNvPr>
          <p:cNvSpPr/>
          <p:nvPr/>
        </p:nvSpPr>
        <p:spPr>
          <a:xfrm>
            <a:off x="5459509" y="4957482"/>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Adding noise to level set sizes</a:t>
            </a:r>
          </a:p>
        </p:txBody>
      </p:sp>
      <p:sp>
        <p:nvSpPr>
          <p:cNvPr id="18" name="Rectangle 17">
            <a:extLst>
              <a:ext uri="{FF2B5EF4-FFF2-40B4-BE49-F238E27FC236}">
                <a16:creationId xmlns:a16="http://schemas.microsoft.com/office/drawing/2014/main" id="{67B8DFA1-663B-4189-8349-9F404AF9095E}"/>
              </a:ext>
            </a:extLst>
          </p:cNvPr>
          <p:cNvSpPr/>
          <p:nvPr/>
        </p:nvSpPr>
        <p:spPr>
          <a:xfrm>
            <a:off x="8758522" y="4957482"/>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sizes of level sets</a:t>
            </a:r>
          </a:p>
        </p:txBody>
      </p:sp>
    </p:spTree>
    <p:extLst>
      <p:ext uri="{BB962C8B-B14F-4D97-AF65-F5344CB8AC3E}">
        <p14:creationId xmlns:p14="http://schemas.microsoft.com/office/powerpoint/2010/main" val="273095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𝑝</m:t>
                        </m:r>
                      </m:sub>
                    </m:sSub>
                  </m:oMath>
                </a14:m>
                <a:r>
                  <a:rPr lang="en-US" dirty="0"/>
                  <a:t> </a:t>
                </a:r>
                <a:r>
                  <a:rPr lang="en-US" dirty="0">
                    <a:solidFill>
                      <a:srgbClr val="C00000"/>
                    </a:solidFill>
                  </a:rPr>
                  <a:t>Norms</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 </a:t>
                </a:r>
                <a14:m>
                  <m:oMath xmlns:m="http://schemas.openxmlformats.org/officeDocument/2006/math">
                    <m:r>
                      <a:rPr lang="en-US" i="1">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oMath>
                </a14:m>
                <a:r>
                  <a:rPr lang="en-US" dirty="0"/>
                  <a:t>:</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Then the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𝑝</m:t>
                        </m:r>
                      </m:sub>
                    </m:sSub>
                  </m:oMath>
                </a14:m>
                <a:r>
                  <a:rPr lang="en-US" dirty="0"/>
                  <a:t> norm of the frequency vector </a:t>
                </a:r>
                <a14:m>
                  <m:oMath xmlns:m="http://schemas.openxmlformats.org/officeDocument/2006/math">
                    <m:r>
                      <a:rPr lang="en-US" i="1">
                        <a:solidFill>
                          <a:srgbClr val="C00000"/>
                        </a:solidFill>
                        <a:latin typeface="Cambria Math" panose="02040503050406030204" pitchFamily="18" charset="0"/>
                      </a:rPr>
                      <m:t>𝑓</m:t>
                    </m:r>
                  </m:oMath>
                </a14:m>
                <a:r>
                  <a:rPr lang="en-US" dirty="0"/>
                  <a:t> is:</a:t>
                </a:r>
              </a:p>
              <a:p>
                <a:pPr marL="0" indent="0">
                  <a:buNone/>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an accuracy parameter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𝑝</m:t>
                        </m:r>
                      </m:sub>
                    </m:sSub>
                  </m:oMath>
                </a14:m>
                <a:endParaRPr lang="en-US" dirty="0"/>
              </a:p>
              <a:p>
                <a:pPr>
                  <a:buFont typeface="Wingdings" panose="05000000000000000000" pitchFamily="2" charset="2"/>
                  <a:buChar char="v"/>
                </a:pPr>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317443" y="2311683"/>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317443" y="2311683"/>
                <a:ext cx="6253315" cy="6317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6A5FFC-87B1-CED2-ADDB-2EB5C5BDF572}"/>
                  </a:ext>
                </a:extLst>
              </p:cNvPr>
              <p:cNvSpPr txBox="1"/>
              <p:nvPr/>
            </p:nvSpPr>
            <p:spPr>
              <a:xfrm>
                <a:off x="2590800" y="3332408"/>
                <a:ext cx="6096000" cy="946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𝐿</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e>
                          </m:d>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oMath>
                  </m:oMathPara>
                </a14:m>
                <a:endParaRPr lang="en-US" dirty="0"/>
              </a:p>
            </p:txBody>
          </p:sp>
        </mc:Choice>
        <mc:Fallback xmlns="">
          <p:sp>
            <p:nvSpPr>
              <p:cNvPr id="7" name="TextBox 6">
                <a:extLst>
                  <a:ext uri="{FF2B5EF4-FFF2-40B4-BE49-F238E27FC236}">
                    <a16:creationId xmlns:a16="http://schemas.microsoft.com/office/drawing/2014/main" id="{F76A5FFC-87B1-CED2-ADDB-2EB5C5BDF572}"/>
                  </a:ext>
                </a:extLst>
              </p:cNvPr>
              <p:cNvSpPr txBox="1">
                <a:spLocks noRot="1" noChangeAspect="1" noMove="1" noResize="1" noEditPoints="1" noAdjustHandles="1" noChangeArrowheads="1" noChangeShapeType="1" noTextEdit="1"/>
              </p:cNvSpPr>
              <p:nvPr/>
            </p:nvSpPr>
            <p:spPr>
              <a:xfrm>
                <a:off x="2590800" y="3332408"/>
                <a:ext cx="6096000" cy="94641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986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Additional Challenges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690688"/>
            <a:ext cx="10242755" cy="5032376"/>
          </a:xfrm>
        </p:spPr>
        <p:txBody>
          <a:bodyPr>
            <a:normAutofit/>
          </a:bodyPr>
          <a:lstStyle/>
          <a:p>
            <a:pPr>
              <a:buFont typeface="Wingdings" panose="05000000000000000000" pitchFamily="2" charset="2"/>
              <a:buChar char="v"/>
            </a:pPr>
            <a:r>
              <a:rPr lang="en-US" dirty="0"/>
              <a:t> Privately identify coordinates for each level set → Two instances of PRIVCOUNTSKETCH</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Classification error for each level set from privacy noise → Thresholds are robust for high, medium, and low important levels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Classification error for each level set from frequency estimation → Randomly choose boundaries of each level set</a:t>
            </a:r>
          </a:p>
        </p:txBody>
      </p:sp>
    </p:spTree>
    <p:extLst>
      <p:ext uri="{BB962C8B-B14F-4D97-AF65-F5344CB8AC3E}">
        <p14:creationId xmlns:p14="http://schemas.microsoft.com/office/powerpoint/2010/main" val="190222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Summary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690688"/>
                <a:ext cx="10242755" cy="5032376"/>
              </a:xfrm>
            </p:spPr>
            <p:txBody>
              <a:bodyPr>
                <a:normAutofit/>
              </a:bodyPr>
              <a:lstStyle/>
              <a:p>
                <a:pPr marL="0" indent="0">
                  <a:buNone/>
                </a:pPr>
                <a:r>
                  <a:rPr lang="en-US" dirty="0"/>
                  <a:t> There exists an </a:t>
                </a: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e>
                    </m:d>
                  </m:oMath>
                </a14:m>
                <a:r>
                  <a:rPr lang="en-US" dirty="0"/>
                  <a:t>-differentially private algorithm such that:</a:t>
                </a:r>
              </a:p>
              <a:p>
                <a:pPr>
                  <a:buFont typeface="Wingdings" panose="05000000000000000000" pitchFamily="2" charset="2"/>
                  <a:buChar char="v"/>
                </a:pPr>
                <a:r>
                  <a:rPr lang="en-US" dirty="0"/>
                  <a:t> </a:t>
                </a:r>
                <a:r>
                  <a:rPr lang="en-US" dirty="0">
                    <a:solidFill>
                      <a:srgbClr val="00B050"/>
                    </a:solidFill>
                  </a:rPr>
                  <a:t>Input</a:t>
                </a:r>
                <a:r>
                  <a:rPr lang="en-US" dirty="0"/>
                  <a:t>: on a stream </a:t>
                </a:r>
                <a14:m>
                  <m:oMath xmlns:m="http://schemas.openxmlformats.org/officeDocument/2006/math">
                    <m:r>
                      <a:rPr lang="en-US" i="1">
                        <a:solidFill>
                          <a:srgbClr val="C00000"/>
                        </a:solidFill>
                        <a:latin typeface="Cambria Math" panose="02040503050406030204" pitchFamily="18" charset="0"/>
                      </a:rPr>
                      <m:t>𝑆</m:t>
                    </m:r>
                  </m:oMath>
                </a14:m>
                <a:r>
                  <a:rPr lang="en-US" dirty="0"/>
                  <a:t> of length </a:t>
                </a:r>
                <a14:m>
                  <m:oMath xmlns:m="http://schemas.openxmlformats.org/officeDocument/2006/math">
                    <m:r>
                      <a:rPr lang="en-US" i="1">
                        <a:solidFill>
                          <a:srgbClr val="C00000"/>
                        </a:solidFill>
                        <a:latin typeface="Cambria Math" panose="02040503050406030204" pitchFamily="18" charset="0"/>
                      </a:rPr>
                      <m:t>𝑚</m:t>
                    </m:r>
                  </m:oMath>
                </a14:m>
                <a:r>
                  <a:rPr lang="en-US" dirty="0"/>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that </a:t>
                </a:r>
              </a:p>
              <a:p>
                <a:pPr>
                  <a:buFont typeface="Wingdings" panose="05000000000000000000" pitchFamily="2" charset="2"/>
                  <a:buChar char="v"/>
                </a:pPr>
                <a:r>
                  <a:rPr lang="en-US" dirty="0"/>
                  <a:t> </a:t>
                </a:r>
                <a:r>
                  <a:rPr lang="en-US" dirty="0">
                    <a:solidFill>
                      <a:srgbClr val="00B050"/>
                    </a:solidFill>
                  </a:rPr>
                  <a:t>Output:</a:t>
                </a:r>
                <a:r>
                  <a:rPr lang="en-US" dirty="0"/>
                  <a: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from which the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t>-approximation to any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with probability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𝛿</m:t>
                    </m:r>
                  </m:oMath>
                </a14:m>
                <a:r>
                  <a:rPr lang="en-US" dirty="0"/>
                  <a:t>. </a:t>
                </a:r>
              </a:p>
              <a:p>
                <a:pPr>
                  <a:buFont typeface="Wingdings" panose="05000000000000000000" pitchFamily="2" charset="2"/>
                  <a:buChar char="v"/>
                </a:pPr>
                <a:r>
                  <a:rPr lang="en-US" dirty="0"/>
                  <a:t> The algorithm uses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𝛼</m:t>
                            </m:r>
                          </m:den>
                        </m:f>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e>
                            </m:d>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a:t>
                </a:r>
              </a:p>
              <a:p>
                <a:pPr>
                  <a:buFont typeface="Wingdings" panose="05000000000000000000" pitchFamily="2" charset="2"/>
                  <a:buChar char="v"/>
                </a:pPr>
                <a:endParaRPr lang="en-US" dirty="0"/>
              </a:p>
              <a:p>
                <a:pPr>
                  <a:buFont typeface="Wingdings" panose="05000000000000000000" pitchFamily="2" charset="2"/>
                  <a:buChar char="v"/>
                </a:pPr>
                <a:r>
                  <a:rPr lang="en-US" dirty="0"/>
                  <a:t> Algorithm splits important level sets into high, medium, and low coordinates and separately releases private statistics for each</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690688"/>
                <a:ext cx="10242755" cy="5032376"/>
              </a:xfrm>
              <a:blipFill>
                <a:blip r:embed="rId2"/>
                <a:stretch>
                  <a:fillRect l="-1071" t="-1937"/>
                </a:stretch>
              </a:blipFill>
            </p:spPr>
            <p:txBody>
              <a:bodyPr/>
              <a:lstStyle/>
              <a:p>
                <a:r>
                  <a:rPr lang="en-US">
                    <a:noFill/>
                  </a:rPr>
                  <a:t> </a:t>
                </a:r>
              </a:p>
            </p:txBody>
          </p:sp>
        </mc:Fallback>
      </mc:AlternateContent>
      <p:pic>
        <p:nvPicPr>
          <p:cNvPr id="4" name="Picture 2" descr="Image result for thank you">
            <a:extLst>
              <a:ext uri="{FF2B5EF4-FFF2-40B4-BE49-F238E27FC236}">
                <a16:creationId xmlns:a16="http://schemas.microsoft.com/office/drawing/2014/main" id="{A0C12368-7881-6E0C-CEFC-21FE975D7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9357296" y="365125"/>
            <a:ext cx="2417846" cy="136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8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pPr>
                  <a:buFont typeface="Wingdings" panose="05000000000000000000" pitchFamily="2" charset="2"/>
                  <a:buChar char="v"/>
                </a:pPr>
                <a:r>
                  <a:rPr lang="en-US" dirty="0"/>
                  <a:t> </a:t>
                </a:r>
                <a:r>
                  <a:rPr lang="en-US" dirty="0">
                    <a:solidFill>
                      <a:srgbClr val="0070C0"/>
                    </a:solidFill>
                  </a:rPr>
                  <a:t>[DworkMcSherryNissimSmith06]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2"/>
                <a:stretch>
                  <a:fillRect l="-1071" t="-7339" r="-1726"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439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Multiple Privately Queries</a:t>
            </a:r>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Privately query </a:t>
                </a:r>
                <a14:m>
                  <m:oMath xmlns:m="http://schemas.openxmlformats.org/officeDocument/2006/math">
                    <m:r>
                      <a:rPr lang="en-US"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oMath>
                </a14:m>
                <a:r>
                  <a:rPr lang="en-US" dirty="0"/>
                  <a:t> multiple times?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Add noise to each query with scale parameter depending on the number </a:t>
                </a:r>
                <a14:m>
                  <m:oMath xmlns:m="http://schemas.openxmlformats.org/officeDocument/2006/math">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 </m:t>
                    </m:r>
                  </m:oMath>
                </a14:m>
                <a:r>
                  <a:rPr lang="en-US" dirty="0"/>
                  <a:t>of queries</a:t>
                </a:r>
              </a:p>
              <a:p>
                <a:pPr>
                  <a:buFont typeface="Wingdings" panose="05000000000000000000" pitchFamily="2" charset="2"/>
                  <a:buChar char="v"/>
                </a:pPr>
                <a:r>
                  <a:rPr lang="en-US" dirty="0"/>
                  <a:t> Accuracy degrades as the number </a:t>
                </a:r>
                <a14:m>
                  <m:oMath xmlns:m="http://schemas.openxmlformats.org/officeDocument/2006/math">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 </m:t>
                    </m:r>
                  </m:oMath>
                </a14:m>
                <a:r>
                  <a:rPr lang="en-US" dirty="0"/>
                  <a:t>of queries increases</a:t>
                </a: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344166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ACA855-2BB4-6614-0150-04AC00F0A022}"/>
              </a:ext>
            </a:extLst>
          </p:cNvPr>
          <p:cNvSpPr txBox="1"/>
          <p:nvPr/>
        </p:nvSpPr>
        <p:spPr>
          <a:xfrm>
            <a:off x="2277035" y="2016169"/>
            <a:ext cx="7727577" cy="3416320"/>
          </a:xfrm>
          <a:prstGeom prst="rect">
            <a:avLst/>
          </a:prstGeom>
          <a:noFill/>
        </p:spPr>
        <p:txBody>
          <a:bodyPr wrap="square">
            <a:spAutoFit/>
          </a:bodyPr>
          <a:lstStyle/>
          <a:p>
            <a:pPr algn="ctr"/>
            <a:r>
              <a:rPr lang="en-US" sz="3600" dirty="0"/>
              <a:t>Can we answer multiple queries without sacrificing accuracy?</a:t>
            </a:r>
          </a:p>
          <a:p>
            <a:pPr algn="ctr"/>
            <a:endParaRPr lang="en-US" sz="3600" dirty="0"/>
          </a:p>
          <a:p>
            <a:pPr algn="ctr"/>
            <a:endParaRPr lang="en-US" sz="3600" dirty="0"/>
          </a:p>
          <a:p>
            <a:pPr algn="ctr"/>
            <a:r>
              <a:rPr lang="en-US" sz="3600" dirty="0"/>
              <a:t>“Beating the union bound”</a:t>
            </a:r>
          </a:p>
          <a:p>
            <a:pPr algn="ctr"/>
            <a:r>
              <a:rPr lang="en-US" sz="3600" dirty="0"/>
              <a:t>“Avoid privacy analysis per algorithm”</a:t>
            </a:r>
          </a:p>
        </p:txBody>
      </p:sp>
    </p:spTree>
    <p:extLst>
      <p:ext uri="{BB962C8B-B14F-4D97-AF65-F5344CB8AC3E}">
        <p14:creationId xmlns:p14="http://schemas.microsoft.com/office/powerpoint/2010/main" val="119010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 in the Streaming Model</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Given a stream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lvl="1">
                  <a:buFont typeface="Wingdings" panose="05000000000000000000" pitchFamily="2" charset="2"/>
                  <a:buChar char="v"/>
                </a:pPr>
                <a:endParaRPr lang="en-US" dirty="0"/>
              </a:p>
              <a:p>
                <a:pPr marL="457200" lvl="1" indent="0">
                  <a:buNone/>
                </a:pPr>
                <a:endParaRPr lang="en-US" dirty="0">
                  <a:solidFill>
                    <a:schemeClr val="tx1"/>
                  </a:solidFill>
                </a:endParaRPr>
              </a:p>
              <a:p>
                <a:pPr marL="457200" lvl="1" indent="0">
                  <a:buNone/>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 stream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length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i="1">
                        <a:solidFill>
                          <a:srgbClr val="C00000"/>
                        </a:solidFill>
                        <a:latin typeface="Cambria Math" panose="02040503050406030204" pitchFamily="18" charset="0"/>
                      </a:rPr>
                      <m:t>𝛼</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d>
                      <m:dPr>
                        <m:begChr m:val="‖"/>
                        <m:endChr m:val="‖"/>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𝑓</m:t>
                        </m:r>
                      </m:e>
                    </m:d>
                  </m:oMath>
                </a14:m>
                <a:r>
                  <a:rPr lang="en-US" dirty="0"/>
                  <a:t>, using space sublinear in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rPr>
                      <m:t>𝑚</m:t>
                    </m:r>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r="-1488"/>
                </a:stretch>
              </a:blipFill>
            </p:spPr>
            <p:txBody>
              <a:bodyPr/>
              <a:lstStyle/>
              <a:p>
                <a:r>
                  <a:rPr lang="en-US">
                    <a:noFill/>
                  </a:rPr>
                  <a:t> </a:t>
                </a:r>
              </a:p>
            </p:txBody>
          </p:sp>
        </mc:Fallback>
      </mc:AlternateContent>
    </p:spTree>
    <p:extLst>
      <p:ext uri="{BB962C8B-B14F-4D97-AF65-F5344CB8AC3E}">
        <p14:creationId xmlns:p14="http://schemas.microsoft.com/office/powerpoint/2010/main" val="58102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Our Result</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marL="0" indent="0">
                  <a:buNone/>
                </a:pPr>
                <a:r>
                  <a:rPr lang="en-US" dirty="0"/>
                  <a:t> There exists an </a:t>
                </a: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e>
                    </m:d>
                  </m:oMath>
                </a14:m>
                <a:r>
                  <a:rPr lang="en-US" dirty="0"/>
                  <a:t>-differentially private algorithm such that:</a:t>
                </a:r>
              </a:p>
              <a:p>
                <a:pPr>
                  <a:buFont typeface="Wingdings" panose="05000000000000000000" pitchFamily="2" charset="2"/>
                  <a:buChar char="v"/>
                </a:pPr>
                <a:r>
                  <a:rPr lang="en-US" dirty="0"/>
                  <a:t> </a:t>
                </a:r>
                <a:r>
                  <a:rPr lang="en-US" dirty="0">
                    <a:solidFill>
                      <a:srgbClr val="00B050"/>
                    </a:solidFill>
                  </a:rPr>
                  <a:t>Input</a:t>
                </a:r>
                <a:r>
                  <a:rPr lang="en-US" dirty="0"/>
                  <a:t>: on a stream </a:t>
                </a:r>
                <a14:m>
                  <m:oMath xmlns:m="http://schemas.openxmlformats.org/officeDocument/2006/math">
                    <m:r>
                      <a:rPr lang="en-US" i="1">
                        <a:solidFill>
                          <a:srgbClr val="C00000"/>
                        </a:solidFill>
                        <a:latin typeface="Cambria Math" panose="02040503050406030204" pitchFamily="18" charset="0"/>
                      </a:rPr>
                      <m:t>𝑆</m:t>
                    </m:r>
                  </m:oMath>
                </a14:m>
                <a:r>
                  <a:rPr lang="en-US" dirty="0"/>
                  <a:t> of length </a:t>
                </a:r>
                <a14:m>
                  <m:oMath xmlns:m="http://schemas.openxmlformats.org/officeDocument/2006/math">
                    <m:r>
                      <a:rPr lang="en-US" i="1">
                        <a:solidFill>
                          <a:srgbClr val="C00000"/>
                        </a:solidFill>
                        <a:latin typeface="Cambria Math" panose="02040503050406030204" pitchFamily="18" charset="0"/>
                      </a:rPr>
                      <m:t>𝑚</m:t>
                    </m:r>
                  </m:oMath>
                </a14:m>
                <a:r>
                  <a:rPr lang="en-US" dirty="0"/>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that </a:t>
                </a:r>
              </a:p>
              <a:p>
                <a:pPr>
                  <a:buFont typeface="Wingdings" panose="05000000000000000000" pitchFamily="2" charset="2"/>
                  <a:buChar char="v"/>
                </a:pPr>
                <a:r>
                  <a:rPr lang="en-US" dirty="0"/>
                  <a:t> </a:t>
                </a:r>
                <a:r>
                  <a:rPr lang="en-US" dirty="0">
                    <a:solidFill>
                      <a:srgbClr val="00B050"/>
                    </a:solidFill>
                  </a:rPr>
                  <a:t>Output:</a:t>
                </a:r>
                <a:r>
                  <a:rPr lang="en-US" dirty="0"/>
                  <a: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from which the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t>-approximation to any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with probability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𝛿</m:t>
                    </m:r>
                  </m:oMath>
                </a14:m>
                <a:r>
                  <a:rPr lang="en-US" dirty="0"/>
                  <a:t>. </a:t>
                </a:r>
              </a:p>
              <a:p>
                <a:pPr>
                  <a:buFont typeface="Wingdings" panose="05000000000000000000" pitchFamily="2" charset="2"/>
                  <a:buChar char="v"/>
                </a:pPr>
                <a:r>
                  <a:rPr lang="en-US" dirty="0"/>
                  <a:t> The algorithm uses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𝛼</m:t>
                            </m:r>
                          </m:den>
                        </m:f>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e>
                            </m:d>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71537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1684</Words>
  <Application>Microsoft Office PowerPoint</Application>
  <PresentationFormat>Widescreen</PresentationFormat>
  <Paragraphs>211</Paragraphs>
  <Slides>31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Wingdings</vt:lpstr>
      <vt:lpstr>Office Theme</vt:lpstr>
      <vt:lpstr>Bitmap Image</vt:lpstr>
      <vt:lpstr>Private Data Stream Analysis for Universal Symmetric Norm Estimation</vt:lpstr>
      <vt:lpstr>Symmetric Norms</vt:lpstr>
      <vt:lpstr>L_p Norms</vt:lpstr>
      <vt:lpstr>Differential Privacy</vt:lpstr>
      <vt:lpstr>Multiple Privately Queries</vt:lpstr>
      <vt:lpstr>PowerPoint Presentation</vt:lpstr>
      <vt:lpstr>Streaming Model</vt:lpstr>
      <vt:lpstr>Symmetric Norms in the Streaming Model</vt:lpstr>
      <vt:lpstr>Our Result</vt:lpstr>
      <vt:lpstr>Applications</vt:lpstr>
      <vt:lpstr>Maximum Modulus of Concentration</vt:lpstr>
      <vt:lpstr>Modulus of Concentration</vt:lpstr>
      <vt:lpstr>Modulus of Concentration</vt:lpstr>
      <vt:lpstr>Maximum Modulus of Concentration</vt:lpstr>
      <vt:lpstr>Symmetric Norms</vt:lpstr>
      <vt:lpstr>Approximating Symmetric Norms</vt:lpstr>
      <vt:lpstr>Level Sets</vt:lpstr>
      <vt:lpstr>Contribution of Level Sets</vt:lpstr>
      <vt:lpstr>Important Level Sets</vt:lpstr>
      <vt:lpstr>Important Level Sets</vt:lpstr>
      <vt:lpstr>Important Level Sets</vt:lpstr>
      <vt:lpstr>Heavy-Hitters</vt:lpstr>
      <vt:lpstr>CountSketch</vt:lpstr>
      <vt:lpstr>CountSketch</vt:lpstr>
      <vt:lpstr>Subsampling the Universe</vt:lpstr>
      <vt:lpstr>Subsampling the Universe</vt:lpstr>
      <vt:lpstr>Towards Privacy</vt:lpstr>
      <vt:lpstr>Towards Privacy</vt:lpstr>
      <vt:lpstr>PowerPoint Presentation</vt:lpstr>
      <vt:lpstr>Additional Challenges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Data Stream Analysis for Universal Symmetric Norm Estimation</dc:title>
  <dc:creator>Samson Zhou</dc:creator>
  <cp:lastModifiedBy>Samson Zhou</cp:lastModifiedBy>
  <cp:revision>53</cp:revision>
  <dcterms:created xsi:type="dcterms:W3CDTF">2022-06-04T17:04:30Z</dcterms:created>
  <dcterms:modified xsi:type="dcterms:W3CDTF">2022-06-08T17:53:02Z</dcterms:modified>
</cp:coreProperties>
</file>